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090" r:id="rId3"/>
    <p:sldId id="2081" r:id="rId4"/>
    <p:sldId id="2082" r:id="rId5"/>
    <p:sldId id="2083" r:id="rId6"/>
    <p:sldId id="2084" r:id="rId7"/>
    <p:sldId id="2085" r:id="rId8"/>
    <p:sldId id="2086" r:id="rId9"/>
    <p:sldId id="2087" r:id="rId10"/>
    <p:sldId id="257" r:id="rId11"/>
    <p:sldId id="2089" r:id="rId12"/>
    <p:sldId id="2088" r:id="rId13"/>
    <p:sldId id="258" r:id="rId14"/>
    <p:sldId id="2080" r:id="rId15"/>
    <p:sldId id="100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9"/>
    <p:restoredTop sz="91443"/>
  </p:normalViewPr>
  <p:slideViewPr>
    <p:cSldViewPr snapToGrid="0">
      <p:cViewPr varScale="1">
        <p:scale>
          <a:sx n="101" d="100"/>
          <a:sy n="101" d="100"/>
        </p:scale>
        <p:origin x="4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5" d="100"/>
        <a:sy n="13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4FA49-7E46-434D-80EF-0833F4AA73A4}" type="datetimeFigureOut">
              <a:rPr lang="en-US" smtClean="0"/>
              <a:t>3/2/25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290BB-DF8D-5B40-AD50-E1D4808C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23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AB282-F9C3-F74A-A92E-D305A35FF3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0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B5186-DBDD-5603-9C73-297CB26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D1BDFA-6A9D-3576-3456-D12B971F8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5DA85-FA36-5392-A780-101CBE71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A51-86A4-4E47-BFBA-A2797234E806}" type="datetimeFigureOut">
              <a:rPr lang="en-US" smtClean="0"/>
              <a:t>3/2/25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F4F7E-EE52-EBBB-C006-EE72C5BE7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8142F-E7DE-E7E6-A10B-F8AFCBB24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23D4-4BC6-9B48-A6AF-E7A0348FC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73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CEF93-DA15-8AFC-08CE-B5B039DB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C3274-F7CA-F30E-1ED4-3B46B492F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68AD2-AC55-9585-BB1B-03B41B549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A51-86A4-4E47-BFBA-A2797234E806}" type="datetimeFigureOut">
              <a:rPr lang="en-US" smtClean="0"/>
              <a:t>3/2/25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A4751-2CE4-4ECC-A896-719F82E46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0B316-DE59-4383-E6AA-86CFFFA09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23D4-4BC6-9B48-A6AF-E7A0348FC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7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87B79F-04B3-B13A-0EE2-3570AB607B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6B334B-DA51-2AB3-B9AA-E917903EB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23C6-DAF3-8B4E-0804-ED7DAD00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A51-86A4-4E47-BFBA-A2797234E806}" type="datetimeFigureOut">
              <a:rPr lang="en-US" smtClean="0"/>
              <a:t>3/2/25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5B92B-7309-C9D2-FC30-DABDEB7F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40733-DFC0-5972-F43E-D6FF41419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23D4-4BC6-9B48-A6AF-E7A0348FC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18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E7357-021F-6357-A5BF-38568F6F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E0A75-924F-3030-FC67-936CB8D34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9ED54-8E0F-15B9-C685-8B1E07E20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A51-86A4-4E47-BFBA-A2797234E806}" type="datetimeFigureOut">
              <a:rPr lang="en-US" smtClean="0"/>
              <a:t>3/2/25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107E6-12CD-BBAD-F5B7-7E640E197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369D7-F006-C35B-E5A9-A9662AE9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23D4-4BC6-9B48-A6AF-E7A0348FC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76D4-4B18-4759-BA6A-5DC0CAFC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DFF45-CBF7-107F-7C38-3997B2C74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FE918-70E9-9B9E-E255-ABADFB99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A51-86A4-4E47-BFBA-A2797234E806}" type="datetimeFigureOut">
              <a:rPr lang="en-US" smtClean="0"/>
              <a:t>3/2/25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809B4-BA8F-7177-D405-1EDC9915C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43E3E-7CA6-9326-E39C-89E8F8C54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23D4-4BC6-9B48-A6AF-E7A0348FC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00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C5A1A-C2BB-8D71-A5EC-AD70BCA8B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8E83-7C03-7ED2-1E8D-6AF3E4D2B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3B285A-6FA0-1500-9BB4-A76F1EC71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D8BC9-6EE5-6968-47F7-1BFAE7C6E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A51-86A4-4E47-BFBA-A2797234E806}" type="datetimeFigureOut">
              <a:rPr lang="en-US" smtClean="0"/>
              <a:t>3/2/25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018C8-6B01-AFB6-6761-4CFD2753A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318DB-6B91-E0C6-D990-BF2BC6CC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23D4-4BC6-9B48-A6AF-E7A0348FC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5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6EBFD-BA5F-5A3F-0230-8ABB47AAD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DB083-5D64-7692-5E1D-9676CC6FA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274D53-EBCC-8DB2-70FF-5FF3C335B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F543E6-C8EB-FFE2-577C-F5303B5E9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61002D-26F8-82E7-3321-C39E96BD6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C15EE-BA2D-D1D5-9D16-FDDB66EED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A51-86A4-4E47-BFBA-A2797234E806}" type="datetimeFigureOut">
              <a:rPr lang="en-US" smtClean="0"/>
              <a:t>3/2/25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799144-B461-6F11-3FF2-56FFBC302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21ED0D-9E83-4A9D-88EA-E2CFB1326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23D4-4BC6-9B48-A6AF-E7A0348FC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64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C6C47-5487-745C-AB7B-55A4F747E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92ED0-862A-A55D-A7AA-590D28697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A51-86A4-4E47-BFBA-A2797234E806}" type="datetimeFigureOut">
              <a:rPr lang="en-US" smtClean="0"/>
              <a:t>3/2/25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265B91-B499-49E3-FC0E-6AD82073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95BE9-FFCA-DD56-4240-FA17304C8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23D4-4BC6-9B48-A6AF-E7A0348FC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58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33EAF-0AF2-3432-3B84-B7A7BB7A0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A51-86A4-4E47-BFBA-A2797234E806}" type="datetimeFigureOut">
              <a:rPr lang="en-US" smtClean="0"/>
              <a:t>3/2/25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F541F2-EB5C-AAA0-67BF-69E0076FE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CBF22-1579-BC31-258C-FB1BD8E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23D4-4BC6-9B48-A6AF-E7A0348FC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25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4AE9F-E114-76BF-C2CB-821663C2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C9467-383E-5612-1BCE-E064D6923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1740A8-CA20-BD7F-7944-D4D5FF42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B05A8-DEE9-01DB-F07B-71046F6D1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A51-86A4-4E47-BFBA-A2797234E806}" type="datetimeFigureOut">
              <a:rPr lang="en-US" smtClean="0"/>
              <a:t>3/2/25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7F4B6-8B07-4E7C-EF23-37EA2DDB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0D916A-C308-C594-39EF-39245244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23D4-4BC6-9B48-A6AF-E7A0348FC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5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26D10-FE19-43D8-7822-090C71DD8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7FB79C-17B0-D80B-DC56-B2AC58167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D16A0-AF85-EFC6-A9C1-5C696C9C8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9E66A1-FFC4-0E5E-0FA4-F9A4E091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A51-86A4-4E47-BFBA-A2797234E806}" type="datetimeFigureOut">
              <a:rPr lang="en-US" smtClean="0"/>
              <a:t>3/2/25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676A3-7DE0-DF13-EF42-B93CEFC7D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4FFA6-2A3A-B0E5-3572-375BB61FF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23D4-4BC6-9B48-A6AF-E7A0348FC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17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430761-08CE-625B-E79D-315EFB6BD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31CB5-A5F8-D7C5-457A-11A7C8BE1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E0491-8B3C-FDE6-392D-A0C8B872E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30A51-86A4-4E47-BFBA-A2797234E806}" type="datetimeFigureOut">
              <a:rPr lang="en-US" smtClean="0"/>
              <a:t>3/2/25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AF77F-A113-D2F9-0663-0E17A24DC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862F3-D950-2FCC-8933-1778E5BCC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C23D4-4BC6-9B48-A6AF-E7A0348FC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8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D036D-6B2F-5AF8-932C-BF1FED145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7728" y="-233498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4800" b="1" kern="1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Drug Consumption Rooms: </a:t>
            </a:r>
            <a:br>
              <a:rPr lang="en-US" sz="4800" b="1" kern="1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b="1" kern="1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 Models and Evidence</a:t>
            </a:r>
            <a:endParaRPr lang="en-CA" sz="48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B0B4F-D2B2-2532-46F0-78E6C4C75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3428" y="2471380"/>
            <a:ext cx="9144000" cy="283721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</a:rPr>
              <a:t>Thomas Kerr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Professor, Division of Social Medicine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Faculty of Medicine, University of British Columbia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Senior Research Scientist, BC Centre on Substance Use</a:t>
            </a:r>
          </a:p>
          <a:p>
            <a:pPr>
              <a:lnSpc>
                <a:spcPct val="120000"/>
              </a:lnSpc>
            </a:pPr>
            <a:endParaRPr lang="en-US" sz="17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chemeClr val="bg1"/>
                </a:solidFill>
              </a:rPr>
              <a:t>Mary Clare Kennedy</a:t>
            </a:r>
            <a:br>
              <a:rPr lang="en-CA" dirty="0">
                <a:solidFill>
                  <a:schemeClr val="bg1"/>
                </a:solidFill>
              </a:rPr>
            </a:br>
            <a:r>
              <a:rPr lang="en-CA" b="0" i="0" u="none" strike="noStrike" dirty="0">
                <a:solidFill>
                  <a:schemeClr val="bg1"/>
                </a:solidFill>
                <a:effectLst/>
              </a:rPr>
              <a:t>Canada Research Chair in Substance Use Policy and Practice Research</a:t>
            </a:r>
            <a:br>
              <a:rPr lang="en-CA" dirty="0">
                <a:solidFill>
                  <a:schemeClr val="bg1"/>
                </a:solidFill>
              </a:rPr>
            </a:br>
            <a:r>
              <a:rPr lang="en-CA" b="0" i="0" u="none" strike="noStrike" dirty="0">
                <a:solidFill>
                  <a:schemeClr val="bg1"/>
                </a:solidFill>
                <a:effectLst/>
              </a:rPr>
              <a:t>Assistant Professor, School of Social Work, University of British Columbia - Okanagan</a:t>
            </a:r>
            <a:br>
              <a:rPr lang="en-CA" dirty="0">
                <a:solidFill>
                  <a:schemeClr val="bg1"/>
                </a:solidFill>
              </a:rPr>
            </a:br>
            <a:r>
              <a:rPr lang="en-CA" b="0" i="0" u="none" strike="noStrike" dirty="0">
                <a:solidFill>
                  <a:schemeClr val="bg1"/>
                </a:solidFill>
                <a:effectLst/>
              </a:rPr>
              <a:t>Research Scientist, British Columbia Centre on Substance Use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A9504-C531-B691-97B3-BEE0C7132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726" y="5744584"/>
            <a:ext cx="2980005" cy="97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61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AD0CD-D30B-457B-33BF-75EE82D20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The State of DCR  Evidence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89202-40A6-383A-1837-1DA424070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600" dirty="0">
                <a:solidFill>
                  <a:schemeClr val="bg1"/>
                </a:solidFill>
              </a:rPr>
              <a:t>DCRs have been rigorously evaluated in a range of settings</a:t>
            </a:r>
          </a:p>
          <a:p>
            <a:pPr marL="0" indent="0" algn="just">
              <a:buNone/>
            </a:pP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Methods restricted to observational approaches (e.g., cohort studies), mathematical modelling, quasi-experimental approaches, and qualitative research</a:t>
            </a:r>
          </a:p>
          <a:p>
            <a:pPr marL="0" indent="0" algn="just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n-US" sz="3600" dirty="0">
                <a:solidFill>
                  <a:schemeClr val="bg1"/>
                </a:solidFill>
              </a:rPr>
              <a:t>Unethical to conduct a randomized controlled trial</a:t>
            </a:r>
          </a:p>
        </p:txBody>
      </p:sp>
    </p:spTree>
    <p:extLst>
      <p:ext uri="{BB962C8B-B14F-4D97-AF65-F5344CB8AC3E}">
        <p14:creationId xmlns:p14="http://schemas.microsoft.com/office/powerpoint/2010/main" val="2298279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9AE487-56CF-2367-73A1-747CFF958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3782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A537B1-FDBA-43AC-F2DD-1BF3D20F2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600" y="1873250"/>
            <a:ext cx="7620000" cy="311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DE4F1D-2F64-9BD6-8A6D-BB183D8BB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711547"/>
            <a:ext cx="7772400" cy="30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0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AD0CD-D30B-457B-33BF-75EE82D20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The state of DCR  evidence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89202-40A6-383A-1837-1DA424070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889125"/>
            <a:ext cx="11010900" cy="4351338"/>
          </a:xfrm>
        </p:spPr>
        <p:txBody>
          <a:bodyPr>
            <a:noAutofit/>
          </a:bodyPr>
          <a:lstStyle/>
          <a:p>
            <a:pPr>
              <a:spcBef>
                <a:spcPts val="1600"/>
              </a:spcBef>
              <a:buFont typeface="Wingdings" pitchFamily="2" charset="2"/>
              <a:buChar char="ü"/>
            </a:pPr>
            <a:r>
              <a:rPr lang="en-CA" sz="3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DCRs reduce overdose-related morbidity and mortality</a:t>
            </a:r>
          </a:p>
          <a:p>
            <a:pPr>
              <a:spcBef>
                <a:spcPts val="1600"/>
              </a:spcBef>
              <a:buFont typeface="Wingdings" pitchFamily="2" charset="2"/>
              <a:buChar char="ü"/>
            </a:pPr>
            <a:r>
              <a:rPr lang="en-CA" sz="3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DCRs support safer drug use practices</a:t>
            </a:r>
          </a:p>
          <a:p>
            <a:pPr>
              <a:spcBef>
                <a:spcPts val="1600"/>
              </a:spcBef>
              <a:buFont typeface="Wingdings" pitchFamily="2" charset="2"/>
              <a:buChar char="ü"/>
            </a:pPr>
            <a:r>
              <a:rPr lang="en-CA" sz="3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DCRs facilitate uptake of addiction treatment and other services</a:t>
            </a:r>
          </a:p>
          <a:p>
            <a:pPr>
              <a:spcBef>
                <a:spcPts val="1600"/>
              </a:spcBef>
              <a:buFont typeface="Wingdings" pitchFamily="2" charset="2"/>
              <a:buChar char="ü"/>
            </a:pPr>
            <a:r>
              <a:rPr lang="en-CA" sz="3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DCRs reduce public disorder concerns associated with drug use</a:t>
            </a:r>
          </a:p>
          <a:p>
            <a:pPr>
              <a:buFont typeface="Wingdings" pitchFamily="2" charset="2"/>
              <a:buChar char="ü"/>
            </a:pPr>
            <a:r>
              <a:rPr lang="en-CA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DCRs are cost effective</a:t>
            </a:r>
            <a:endParaRPr lang="en-CA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36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CA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4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AD0CD-D30B-457B-33BF-75EE82D20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What about unintended consequences?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89202-40A6-383A-1837-1DA424070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864" y="1918222"/>
            <a:ext cx="10100036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600" dirty="0">
                <a:solidFill>
                  <a:schemeClr val="bg1"/>
                </a:solidFill>
              </a:rPr>
              <a:t>A growing body of evidence indicates that DCRs </a:t>
            </a:r>
            <a:r>
              <a:rPr lang="en-US" sz="3600" u="sng" dirty="0">
                <a:solidFill>
                  <a:schemeClr val="bg1"/>
                </a:solidFill>
              </a:rPr>
              <a:t>do not</a:t>
            </a:r>
            <a:r>
              <a:rPr lang="en-US" sz="3600" dirty="0">
                <a:solidFill>
                  <a:schemeClr val="bg1"/>
                </a:solidFill>
              </a:rPr>
              <a:t> exacerbate crime and public disorder and typically result in improvements in these domains</a:t>
            </a:r>
          </a:p>
          <a:p>
            <a:pPr marL="0" indent="0" algn="just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n-US" sz="3600" dirty="0">
                <a:solidFill>
                  <a:schemeClr val="bg1"/>
                </a:solidFill>
              </a:rPr>
              <a:t>No evidence of prolonged substance use or delayed treatment entry</a:t>
            </a:r>
          </a:p>
          <a:p>
            <a:pPr marL="0" indent="0" algn="just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n-US" sz="3600" dirty="0">
                <a:solidFill>
                  <a:schemeClr val="bg1"/>
                </a:solidFill>
              </a:rPr>
              <a:t>No impact on initiation into substance use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9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57B73-84AD-62E1-1B85-BEC02DE18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41" y="117279"/>
            <a:ext cx="10740483" cy="144536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The State of DCR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ECCA8-5104-A817-DCD9-E21961558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99" y="1562640"/>
            <a:ext cx="11226801" cy="435133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1600"/>
              </a:spcBef>
            </a:pPr>
            <a:r>
              <a:rPr lang="en-CA" sz="3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RCTs of DCRs have been deemed both impractical and unethical </a:t>
            </a:r>
          </a:p>
          <a:p>
            <a:pPr algn="just">
              <a:lnSpc>
                <a:spcPct val="100000"/>
              </a:lnSpc>
              <a:spcBef>
                <a:spcPts val="1600"/>
              </a:spcBef>
            </a:pPr>
            <a:r>
              <a:rPr lang="en-CA" sz="3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CA" sz="3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ome decision makers reluctant to endorse DCRs </a:t>
            </a:r>
          </a:p>
          <a:p>
            <a:pPr algn="just">
              <a:lnSpc>
                <a:spcPct val="100000"/>
              </a:lnSpc>
              <a:spcBef>
                <a:spcPts val="1600"/>
              </a:spcBef>
            </a:pPr>
            <a:r>
              <a:rPr lang="en-CA" sz="3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CA" sz="3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evidence concerning DCRs is consistent across a range of settings and service designs </a:t>
            </a:r>
          </a:p>
          <a:p>
            <a:pPr algn="just">
              <a:lnSpc>
                <a:spcPct val="100000"/>
              </a:lnSpc>
              <a:spcBef>
                <a:spcPts val="1600"/>
              </a:spcBef>
            </a:pPr>
            <a:r>
              <a:rPr lang="en-CA" sz="3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Biological plausibility is high</a:t>
            </a:r>
            <a:endParaRPr lang="en-CA" sz="3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1600"/>
              </a:spcBef>
            </a:pPr>
            <a:r>
              <a:rPr lang="en-CA" sz="3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Within grading systems that </a:t>
            </a:r>
            <a:r>
              <a:rPr lang="en-CA" sz="3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accommodate non-experimental evidence</a:t>
            </a:r>
            <a:r>
              <a:rPr lang="en-US" sz="32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3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DCRs can be regarded as evidence-based interventions capable of producing a range of benefits</a:t>
            </a:r>
            <a:endParaRPr lang="en-CA" sz="3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27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DEDF4-56CF-C14F-BDDE-BFA7AA088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0DFC8CC-91B7-C44D-98AA-6E473634727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7A6C6A-4697-5249-823A-93FB19637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33" b="30897"/>
          <a:stretch/>
        </p:blipFill>
        <p:spPr>
          <a:xfrm>
            <a:off x="2989634" y="1582367"/>
            <a:ext cx="6108970" cy="282102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623205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5F435-C519-074A-D344-051516487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59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DCR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8319A-8EBF-B74D-A23D-B49433ABB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" y="1863725"/>
            <a:ext cx="11861800" cy="4351338"/>
          </a:xfrm>
        </p:spPr>
        <p:txBody>
          <a:bodyPr/>
          <a:lstStyle/>
          <a:p>
            <a:pPr marL="49213" indent="0">
              <a:spcAft>
                <a:spcPts val="12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Reduce risk and consequences of non-fatal and fatal overdose</a:t>
            </a:r>
          </a:p>
          <a:p>
            <a:pPr marL="49213" indent="0">
              <a:spcAft>
                <a:spcPts val="12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Reduce unsafe drug use practices and risk of infectious disease acquisition/transmission</a:t>
            </a:r>
          </a:p>
          <a:p>
            <a:pPr marL="49213" indent="0">
              <a:spcAft>
                <a:spcPts val="12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Facilitate access to internal/external services and programs</a:t>
            </a:r>
          </a:p>
          <a:p>
            <a:pPr marL="49213" indent="0">
              <a:spcAft>
                <a:spcPts val="12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Reduce public disorder  </a:t>
            </a:r>
          </a:p>
          <a:p>
            <a:pPr>
              <a:buFont typeface="Wingdings" pitchFamily="2" charset="2"/>
              <a:buChar char="ü"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58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1FCB3-C7DF-7E44-AA18-C8743885F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DCR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87B8E-D695-284D-97BD-F9B5A8610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Stand-alone/Fixed DCRs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Integrated DCRs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Hospital-based DCRs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Housing-based DCRs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Mobile DCRs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Temporary emergency DCRs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34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F4DA0-8528-2C0B-3D24-D57C1F17D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AD6CD4-80E4-245D-6C3D-0F1E9DC56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" y="2190750"/>
            <a:ext cx="5777506" cy="315595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B849C74-2286-5E28-17C6-48AD21B8847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B0F0"/>
                </a:solidFill>
              </a:rPr>
              <a:t>Stand-alone/Fixed DCRs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C2DC29-7E2A-7A91-4118-DB9A27B14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6" y="2190750"/>
            <a:ext cx="5472704" cy="3163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452381-BEBE-5278-10D6-711495C95C2D}"/>
              </a:ext>
            </a:extLst>
          </p:cNvPr>
          <p:cNvSpPr txBox="1"/>
          <p:nvPr/>
        </p:nvSpPr>
        <p:spPr>
          <a:xfrm>
            <a:off x="8915400" y="6155809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MSIC, Sydney, Australia</a:t>
            </a:r>
          </a:p>
        </p:txBody>
      </p:sp>
    </p:spTree>
    <p:extLst>
      <p:ext uri="{BB962C8B-B14F-4D97-AF65-F5344CB8AC3E}">
        <p14:creationId xmlns:p14="http://schemas.microsoft.com/office/powerpoint/2010/main" val="533259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F4DA0-8528-2C0B-3D24-D57C1F17D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849C74-2286-5E28-17C6-48AD21B8847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B0F0"/>
                </a:solidFill>
              </a:rPr>
              <a:t>Integrated DCRs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2B985D8-0339-BD5E-35B6-84F61ECE3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3800" y="2013431"/>
            <a:ext cx="5407650" cy="330628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20F251-75FF-283D-367B-3D02E5E31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50" y="1995488"/>
            <a:ext cx="5276401" cy="33242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07B12F-96A4-9AE9-F39C-7596E8E7BE04}"/>
              </a:ext>
            </a:extLst>
          </p:cNvPr>
          <p:cNvSpPr txBox="1"/>
          <p:nvPr/>
        </p:nvSpPr>
        <p:spPr>
          <a:xfrm>
            <a:off x="8915400" y="6155809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On Point, New York, USA</a:t>
            </a:r>
          </a:p>
        </p:txBody>
      </p:sp>
    </p:spTree>
    <p:extLst>
      <p:ext uri="{BB962C8B-B14F-4D97-AF65-F5344CB8AC3E}">
        <p14:creationId xmlns:p14="http://schemas.microsoft.com/office/powerpoint/2010/main" val="743491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F4DA0-8528-2C0B-3D24-D57C1F17D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  DCR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849C74-2286-5E28-17C6-48AD21B8847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B0F0"/>
                </a:solidFill>
              </a:rPr>
              <a:t>Hospital-based DCRs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73BEB07-7153-152F-0D1F-EEFFF8B35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95488"/>
            <a:ext cx="4838700" cy="3617431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4D11B7-7291-4B0E-E1CE-8BB1DAA94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2" y="1995488"/>
            <a:ext cx="5321300" cy="3616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01B9D0-8B0F-BD95-EABF-763AFB3E140D}"/>
              </a:ext>
            </a:extLst>
          </p:cNvPr>
          <p:cNvSpPr txBox="1"/>
          <p:nvPr/>
        </p:nvSpPr>
        <p:spPr>
          <a:xfrm>
            <a:off x="6654800" y="6155809"/>
            <a:ext cx="504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Royal Alexander Hospital , Edmonton, Canada</a:t>
            </a:r>
          </a:p>
        </p:txBody>
      </p:sp>
    </p:spTree>
    <p:extLst>
      <p:ext uri="{BB962C8B-B14F-4D97-AF65-F5344CB8AC3E}">
        <p14:creationId xmlns:p14="http://schemas.microsoft.com/office/powerpoint/2010/main" val="3728836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F4DA0-8528-2C0B-3D24-D57C1F17D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849C74-2286-5E28-17C6-48AD21B8847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B0F0"/>
                </a:solidFill>
              </a:rPr>
              <a:t>Housing-based DCRs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A65879-6FB3-B50F-52C3-6A6241C6F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6082" y="2017316"/>
            <a:ext cx="6083518" cy="3150393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CECBE8-F3C5-58E6-52C1-C1F489F83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995488"/>
            <a:ext cx="5511800" cy="31503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6BCDD-A8FD-A32B-C4E8-9C9CB5853304}"/>
              </a:ext>
            </a:extLst>
          </p:cNvPr>
          <p:cNvSpPr txBox="1"/>
          <p:nvPr/>
        </p:nvSpPr>
        <p:spPr>
          <a:xfrm>
            <a:off x="6121182" y="5808444"/>
            <a:ext cx="6318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Eastside/</a:t>
            </a:r>
            <a:r>
              <a:rPr lang="en-US" dirty="0" err="1">
                <a:solidFill>
                  <a:srgbClr val="FFFF00"/>
                </a:solidFill>
              </a:rPr>
              <a:t>idh</a:t>
            </a:r>
            <a:r>
              <a:rPr lang="en-US" dirty="0">
                <a:solidFill>
                  <a:srgbClr val="FFFF00"/>
                </a:solidFill>
              </a:rPr>
              <a:t> – Integrative </a:t>
            </a:r>
            <a:r>
              <a:rPr lang="en-US" dirty="0" err="1">
                <a:solidFill>
                  <a:srgbClr val="FFFF00"/>
                </a:solidFill>
              </a:rPr>
              <a:t>Drogenhilfe</a:t>
            </a:r>
            <a:r>
              <a:rPr lang="en-US" dirty="0">
                <a:solidFill>
                  <a:srgbClr val="FFFF00"/>
                </a:solidFill>
              </a:rPr>
              <a:t>, Frankfurt, Germany</a:t>
            </a:r>
          </a:p>
        </p:txBody>
      </p:sp>
    </p:spTree>
    <p:extLst>
      <p:ext uri="{BB962C8B-B14F-4D97-AF65-F5344CB8AC3E}">
        <p14:creationId xmlns:p14="http://schemas.microsoft.com/office/powerpoint/2010/main" val="1207303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F4DA0-8528-2C0B-3D24-D57C1F17D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  DCCRS DCR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849C74-2286-5E28-17C6-48AD21B8847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B0F0"/>
                </a:solidFill>
              </a:rPr>
              <a:t>Mobile DCRs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38F992-C847-27A5-F6F5-2BE553AD2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942" y="1843088"/>
            <a:ext cx="5217761" cy="383857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25E185-E4C0-BD25-EEE8-D9658C2AD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761" y="1843088"/>
            <a:ext cx="5145439" cy="38700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08A6BA-BC56-691D-73C6-C2B0D1E90A54}"/>
              </a:ext>
            </a:extLst>
          </p:cNvPr>
          <p:cNvSpPr txBox="1"/>
          <p:nvPr/>
        </p:nvSpPr>
        <p:spPr>
          <a:xfrm>
            <a:off x="1168400" y="6123543"/>
            <a:ext cx="582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Mobile DCR, Lisbon, Portugal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A62CE9-7297-98EE-0254-AB4D4A4E4E94}"/>
              </a:ext>
            </a:extLst>
          </p:cNvPr>
          <p:cNvSpPr txBox="1"/>
          <p:nvPr/>
        </p:nvSpPr>
        <p:spPr>
          <a:xfrm>
            <a:off x="6997700" y="6131609"/>
            <a:ext cx="582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Safer Drug Consumption Van, Glasgow, Scotland</a:t>
            </a:r>
          </a:p>
        </p:txBody>
      </p:sp>
    </p:spTree>
    <p:extLst>
      <p:ext uri="{BB962C8B-B14F-4D97-AF65-F5344CB8AC3E}">
        <p14:creationId xmlns:p14="http://schemas.microsoft.com/office/powerpoint/2010/main" val="1100364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F4DA0-8528-2C0B-3D24-D57C1F17D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849C74-2286-5E28-17C6-48AD21B8847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B0F0"/>
                </a:solidFill>
              </a:rPr>
              <a:t>Emergency temporary DCRs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456608-426D-7959-7977-75A6FBF24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332228"/>
            <a:ext cx="4610100" cy="330895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E1E576-0BCC-FF9E-4FFF-E20CAF0E3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518" y="2363787"/>
            <a:ext cx="6013306" cy="32773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0AFFB5-DDEF-2FFB-3AD2-15324D1A03C9}"/>
              </a:ext>
            </a:extLst>
          </p:cNvPr>
          <p:cNvSpPr txBox="1"/>
          <p:nvPr/>
        </p:nvSpPr>
        <p:spPr>
          <a:xfrm>
            <a:off x="6426200" y="6123543"/>
            <a:ext cx="614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Moss Park Overdose Prevention Site, Toronto, Canada</a:t>
            </a:r>
          </a:p>
        </p:txBody>
      </p:sp>
    </p:spTree>
    <p:extLst>
      <p:ext uri="{BB962C8B-B14F-4D97-AF65-F5344CB8AC3E}">
        <p14:creationId xmlns:p14="http://schemas.microsoft.com/office/powerpoint/2010/main" val="2558078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9ECA7549E52C942A5A01571AFE83388" ma:contentTypeVersion="15" ma:contentTypeDescription="Crear nuevo documento." ma:contentTypeScope="" ma:versionID="6e1e635edeb868fd8c28b1938bf8cae7">
  <xsd:schema xmlns:xsd="http://www.w3.org/2001/XMLSchema" xmlns:xs="http://www.w3.org/2001/XMLSchema" xmlns:p="http://schemas.microsoft.com/office/2006/metadata/properties" xmlns:ns2="2b87fd90-7596-42dd-96a9-419155b30318" xmlns:ns3="c678408e-6511-47a1-9a6c-f28d39895d50" targetNamespace="http://schemas.microsoft.com/office/2006/metadata/properties" ma:root="true" ma:fieldsID="bb1e3a3dac8e56409b9cc0c7f0f4b8a7" ns2:_="" ns3:_="">
    <xsd:import namespace="2b87fd90-7596-42dd-96a9-419155b30318"/>
    <xsd:import namespace="c678408e-6511-47a1-9a6c-f28d39895d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87fd90-7596-42dd-96a9-419155b303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n" ma:readOnly="false" ma:fieldId="{5cf76f15-5ced-4ddc-b409-7134ff3c332f}" ma:taxonomyMulti="true" ma:sspId="d69dd378-0061-4e15-8490-e9956891c5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8408e-6511-47a1-9a6c-f28d39895d50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d070bd1-4f19-4ae6-8df8-37da43d953f7}" ma:internalName="TaxCatchAll" ma:showField="CatchAllData" ma:web="c678408e-6511-47a1-9a6c-f28d39895d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7fd90-7596-42dd-96a9-419155b30318">
      <Terms xmlns="http://schemas.microsoft.com/office/infopath/2007/PartnerControls"/>
    </lcf76f155ced4ddcb4097134ff3c332f>
    <TaxCatchAll xmlns="c678408e-6511-47a1-9a6c-f28d39895d50" xsi:nil="true"/>
  </documentManagement>
</p:properties>
</file>

<file path=customXml/itemProps1.xml><?xml version="1.0" encoding="utf-8"?>
<ds:datastoreItem xmlns:ds="http://schemas.openxmlformats.org/officeDocument/2006/customXml" ds:itemID="{F1C016BF-EEB2-4AA3-A7DE-FB4CE16D870B}"/>
</file>

<file path=customXml/itemProps2.xml><?xml version="1.0" encoding="utf-8"?>
<ds:datastoreItem xmlns:ds="http://schemas.openxmlformats.org/officeDocument/2006/customXml" ds:itemID="{883FC6B7-54C6-4024-A9B8-A8B3CBEF8315}"/>
</file>

<file path=customXml/itemProps3.xml><?xml version="1.0" encoding="utf-8"?>
<ds:datastoreItem xmlns:ds="http://schemas.openxmlformats.org/officeDocument/2006/customXml" ds:itemID="{FADAAA14-EDA6-4169-879B-68F39AB72744}"/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395</Words>
  <Application>Microsoft Macintosh PowerPoint</Application>
  <PresentationFormat>Widescreen</PresentationFormat>
  <Paragraphs>67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Drug Consumption Rooms:  Service Models and Evidence</vt:lpstr>
      <vt:lpstr>DCR Objectives</vt:lpstr>
      <vt:lpstr>DCR Models</vt:lpstr>
      <vt:lpstr>Stand </vt:lpstr>
      <vt:lpstr>Stand </vt:lpstr>
      <vt:lpstr>Stand  DCR</vt:lpstr>
      <vt:lpstr>Stand </vt:lpstr>
      <vt:lpstr>Stand  DCCRS DCR</vt:lpstr>
      <vt:lpstr>Stand </vt:lpstr>
      <vt:lpstr>The State of DCR  Evidence </vt:lpstr>
      <vt:lpstr>PowerPoint Presentation</vt:lpstr>
      <vt:lpstr>The state of DCR  evidence </vt:lpstr>
      <vt:lpstr>What about unintended consequences?</vt:lpstr>
      <vt:lpstr>The State of DCR Evidence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Evaluating Supervised Consumption Sites: Politicization and Assessment of Unintended Consequences</dc:title>
  <dc:creator>Microsoft Office User2</dc:creator>
  <cp:lastModifiedBy>Microsoft Office User2</cp:lastModifiedBy>
  <cp:revision>38</cp:revision>
  <dcterms:created xsi:type="dcterms:W3CDTF">2024-10-04T17:12:02Z</dcterms:created>
  <dcterms:modified xsi:type="dcterms:W3CDTF">2025-03-02T23:36:54Z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0x010100D9ECA7549E52C942A5A01571AFE83388</vt:lpwstr>
  </property>
</Properties>
</file>