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diagrams/data2.xml" ContentType="application/vnd.openxmlformats-officedocument.drawingml.diagramData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diagrams/data1.xml" ContentType="application/vnd.openxmlformats-officedocument.drawingml.diagramData+xml"/>
  <Override PartName="/ppt/slideMasters/slideMaster1.xml" ContentType="application/vnd.openxmlformats-officedocument.presentationml.slideMaster+xml"/>
  <Override PartName="/ppt/slideLayouts/slideLayout3.xml" ContentType="application/vnd.openxmlformats-officedocument.presentationml.slideLayout+xml"/>
  <Override PartName="/ppt/notesSlides/notesSlide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diagrams/drawing2.xml" ContentType="application/vnd.ms-office.drawingml.diagramDrawing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72" r:id="rId3"/>
    <p:sldId id="273" r:id="rId4"/>
    <p:sldId id="257" r:id="rId5"/>
    <p:sldId id="631" r:id="rId6"/>
    <p:sldId id="659" r:id="rId7"/>
    <p:sldId id="660" r:id="rId8"/>
    <p:sldId id="259" r:id="rId9"/>
    <p:sldId id="260" r:id="rId10"/>
    <p:sldId id="645" r:id="rId11"/>
    <p:sldId id="646" r:id="rId12"/>
    <p:sldId id="647" r:id="rId13"/>
    <p:sldId id="648" r:id="rId14"/>
    <p:sldId id="649" r:id="rId15"/>
    <p:sldId id="628" r:id="rId16"/>
    <p:sldId id="661" r:id="rId17"/>
    <p:sldId id="630" r:id="rId18"/>
    <p:sldId id="271" r:id="rId19"/>
  </p:sldIdLst>
  <p:sldSz cx="12192000" cy="6858000"/>
  <p:notesSz cx="6858000" cy="9144000"/>
  <p:defaultTextStyle>
    <a:defPPr>
      <a:defRPr lang="en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586"/>
    <p:restoredTop sz="94680"/>
  </p:normalViewPr>
  <p:slideViewPr>
    <p:cSldViewPr snapToGrid="0" snapToObjects="1">
      <p:cViewPr varScale="1">
        <p:scale>
          <a:sx n="66" d="100"/>
          <a:sy n="66" d="100"/>
        </p:scale>
        <p:origin x="1301" y="2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ustomXml" Target="../customXml/item2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Relationship Id="rId27" Type="http://schemas.openxmlformats.org/officeDocument/2006/relationships/customXml" Target="../customXml/item3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A3163C7-3AAA-4B7D-9432-88348326EA5C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CBCDDE36-A421-4B49-AF23-857200D57EC0}">
      <dgm:prSet custT="1"/>
      <dgm:spPr/>
      <dgm:t>
        <a:bodyPr/>
        <a:lstStyle/>
        <a:p>
          <a:r>
            <a:rPr lang="en-US" sz="1600" dirty="0"/>
            <a:t>the space has been used </a:t>
          </a:r>
          <a:r>
            <a:rPr lang="en-US" sz="1600" b="1" dirty="0"/>
            <a:t>2477</a:t>
          </a:r>
          <a:r>
            <a:rPr lang="en-US" sz="1600" dirty="0"/>
            <a:t> times.</a:t>
          </a:r>
        </a:p>
      </dgm:t>
    </dgm:pt>
    <dgm:pt modelId="{F0B946CF-58B0-4102-BB87-CC0EDF17D2E2}" type="parTrans" cxnId="{2ABDB0CB-D35D-4489-95F6-B2F029B5D8F7}">
      <dgm:prSet/>
      <dgm:spPr/>
      <dgm:t>
        <a:bodyPr/>
        <a:lstStyle/>
        <a:p>
          <a:endParaRPr lang="en-US"/>
        </a:p>
      </dgm:t>
    </dgm:pt>
    <dgm:pt modelId="{1B444F4C-A97D-4F5D-BCDA-3CDEA7DBB7E6}" type="sibTrans" cxnId="{2ABDB0CB-D35D-4489-95F6-B2F029B5D8F7}">
      <dgm:prSet/>
      <dgm:spPr/>
      <dgm:t>
        <a:bodyPr/>
        <a:lstStyle/>
        <a:p>
          <a:endParaRPr lang="en-US"/>
        </a:p>
      </dgm:t>
    </dgm:pt>
    <dgm:pt modelId="{69D6E30F-0391-41F2-9FF5-9246F4BBDC67}">
      <dgm:prSet custT="1"/>
      <dgm:spPr/>
      <dgm:t>
        <a:bodyPr/>
        <a:lstStyle/>
        <a:p>
          <a:r>
            <a:rPr lang="en-US" sz="1600" b="1" dirty="0"/>
            <a:t>14 overdoses reversed (4 outside the facility), the last overdose was 11 months ago.</a:t>
          </a:r>
          <a:endParaRPr lang="en-US" sz="1600" dirty="0"/>
        </a:p>
      </dgm:t>
    </dgm:pt>
    <dgm:pt modelId="{7D0332FB-810C-40E8-9EEF-C52B03EABF39}" type="parTrans" cxnId="{0B0B0F30-5ECB-4660-8B75-E2E173186F88}">
      <dgm:prSet/>
      <dgm:spPr/>
      <dgm:t>
        <a:bodyPr/>
        <a:lstStyle/>
        <a:p>
          <a:endParaRPr lang="en-US"/>
        </a:p>
      </dgm:t>
    </dgm:pt>
    <dgm:pt modelId="{67DC5910-81ED-482D-B944-853AEE7CD210}" type="sibTrans" cxnId="{0B0B0F30-5ECB-4660-8B75-E2E173186F88}">
      <dgm:prSet/>
      <dgm:spPr/>
      <dgm:t>
        <a:bodyPr/>
        <a:lstStyle/>
        <a:p>
          <a:endParaRPr lang="en-US"/>
        </a:p>
      </dgm:t>
    </dgm:pt>
    <dgm:pt modelId="{5BF58657-0887-469F-B19C-807CE75A7304}">
      <dgm:prSet/>
      <dgm:spPr/>
      <dgm:t>
        <a:bodyPr/>
        <a:lstStyle/>
        <a:p>
          <a:r>
            <a:rPr lang="es-CO" dirty="0" err="1"/>
            <a:t>Main</a:t>
          </a:r>
          <a:r>
            <a:rPr lang="es-CO" dirty="0"/>
            <a:t> </a:t>
          </a:r>
          <a:r>
            <a:rPr lang="es-CO" dirty="0" err="1"/>
            <a:t>substance</a:t>
          </a:r>
          <a:r>
            <a:rPr lang="es-CO" dirty="0"/>
            <a:t> </a:t>
          </a:r>
          <a:r>
            <a:rPr lang="es-CO" dirty="0" err="1"/>
            <a:t>used</a:t>
          </a:r>
          <a:r>
            <a:rPr lang="es-CO" dirty="0"/>
            <a:t>:</a:t>
          </a:r>
          <a:endParaRPr lang="en-US" dirty="0"/>
        </a:p>
        <a:p>
          <a:r>
            <a:rPr lang="en-US" dirty="0"/>
            <a:t>- </a:t>
          </a:r>
          <a:r>
            <a:rPr lang="es-CO" noProof="0" dirty="0" err="1"/>
            <a:t>Heroín</a:t>
          </a:r>
          <a:endParaRPr lang="en-US" dirty="0"/>
        </a:p>
        <a:p>
          <a:r>
            <a:rPr lang="en-US" dirty="0"/>
            <a:t>- Speedball </a:t>
          </a:r>
        </a:p>
        <a:p>
          <a:r>
            <a:rPr lang="en-US" dirty="0"/>
            <a:t>- </a:t>
          </a:r>
          <a:r>
            <a:rPr lang="es-CO" noProof="0" dirty="0" err="1"/>
            <a:t>Cocaine</a:t>
          </a:r>
          <a:endParaRPr lang="en-US" dirty="0"/>
        </a:p>
        <a:p>
          <a:r>
            <a:rPr lang="es-CO" noProof="0" dirty="0"/>
            <a:t>Otras</a:t>
          </a:r>
          <a:r>
            <a:rPr lang="en-US" dirty="0"/>
            <a:t>: </a:t>
          </a:r>
          <a:r>
            <a:rPr lang="es-CO" noProof="0" dirty="0" err="1"/>
            <a:t>Ketamine</a:t>
          </a:r>
          <a:r>
            <a:rPr lang="en-US" dirty="0"/>
            <a:t> y meth</a:t>
          </a:r>
        </a:p>
      </dgm:t>
    </dgm:pt>
    <dgm:pt modelId="{51A83194-F1F3-4579-AD05-9184819EFA33}" type="parTrans" cxnId="{AEAA8AD8-EEBD-4222-A681-5030DDDA140C}">
      <dgm:prSet/>
      <dgm:spPr/>
      <dgm:t>
        <a:bodyPr/>
        <a:lstStyle/>
        <a:p>
          <a:endParaRPr lang="en-US"/>
        </a:p>
      </dgm:t>
    </dgm:pt>
    <dgm:pt modelId="{851B0E07-92FF-4918-A1AD-B4395C4D6DC1}" type="sibTrans" cxnId="{AEAA8AD8-EEBD-4222-A681-5030DDDA140C}">
      <dgm:prSet/>
      <dgm:spPr/>
      <dgm:t>
        <a:bodyPr/>
        <a:lstStyle/>
        <a:p>
          <a:endParaRPr lang="en-US"/>
        </a:p>
      </dgm:t>
    </dgm:pt>
    <dgm:pt modelId="{B2CED9FA-FE66-4A30-AF8D-E27D246CE216}">
      <dgm:prSet custT="1"/>
      <dgm:spPr/>
      <dgm:t>
        <a:bodyPr/>
        <a:lstStyle/>
        <a:p>
          <a:r>
            <a:rPr lang="en-US" sz="1600" dirty="0"/>
            <a:t>+</a:t>
          </a:r>
          <a:r>
            <a:rPr lang="en-US" sz="1600" b="1" dirty="0"/>
            <a:t>45,450 </a:t>
          </a:r>
          <a:r>
            <a:rPr lang="en-US" sz="1600" dirty="0"/>
            <a:t>sterile syringes have been given.</a:t>
          </a:r>
        </a:p>
      </dgm:t>
    </dgm:pt>
    <dgm:pt modelId="{3197FB69-03E9-4124-85A1-F27BF6C3A59A}" type="parTrans" cxnId="{8BE7E48F-37E0-4EA4-BFFA-5741E46CF645}">
      <dgm:prSet/>
      <dgm:spPr/>
      <dgm:t>
        <a:bodyPr/>
        <a:lstStyle/>
        <a:p>
          <a:endParaRPr lang="en-US"/>
        </a:p>
      </dgm:t>
    </dgm:pt>
    <dgm:pt modelId="{CF5F0F7A-B5A6-4F2D-9CDD-8076DC84C7B8}" type="sibTrans" cxnId="{8BE7E48F-37E0-4EA4-BFFA-5741E46CF645}">
      <dgm:prSet/>
      <dgm:spPr/>
      <dgm:t>
        <a:bodyPr/>
        <a:lstStyle/>
        <a:p>
          <a:endParaRPr lang="en-US"/>
        </a:p>
      </dgm:t>
    </dgm:pt>
    <dgm:pt modelId="{1EF7133B-8B50-4C4A-A81E-EECCC5FA7432}">
      <dgm:prSet custT="1"/>
      <dgm:spPr/>
      <dgm:t>
        <a:bodyPr/>
        <a:lstStyle/>
        <a:p>
          <a:r>
            <a:rPr lang="en-US" sz="1600" dirty="0"/>
            <a:t>+</a:t>
          </a:r>
          <a:r>
            <a:rPr lang="en-US" sz="1600" b="1" dirty="0"/>
            <a:t>15,639</a:t>
          </a:r>
          <a:r>
            <a:rPr lang="en-US" sz="1600" dirty="0"/>
            <a:t> used syringes have been collected between presence in public spaces and user returns</a:t>
          </a:r>
          <a:r>
            <a:rPr lang="es-CO" sz="1400" dirty="0"/>
            <a:t>.</a:t>
          </a:r>
          <a:endParaRPr lang="en-US" sz="1400" dirty="0"/>
        </a:p>
      </dgm:t>
    </dgm:pt>
    <dgm:pt modelId="{37A52175-8B19-4178-A77A-B2038FF795CB}" type="parTrans" cxnId="{7CF36C1E-A5C4-46C0-8A58-03B02769EC7B}">
      <dgm:prSet/>
      <dgm:spPr/>
      <dgm:t>
        <a:bodyPr/>
        <a:lstStyle/>
        <a:p>
          <a:endParaRPr lang="en-US"/>
        </a:p>
      </dgm:t>
    </dgm:pt>
    <dgm:pt modelId="{7A4DACEA-2761-4160-80E5-0E2BA9AABE87}" type="sibTrans" cxnId="{7CF36C1E-A5C4-46C0-8A58-03B02769EC7B}">
      <dgm:prSet/>
      <dgm:spPr/>
      <dgm:t>
        <a:bodyPr/>
        <a:lstStyle/>
        <a:p>
          <a:endParaRPr lang="en-US"/>
        </a:p>
      </dgm:t>
    </dgm:pt>
    <dgm:pt modelId="{977303FD-A23C-4ABE-B14E-DB058B124A18}">
      <dgm:prSet custT="1"/>
      <dgm:spPr/>
      <dgm:t>
        <a:bodyPr/>
        <a:lstStyle/>
        <a:p>
          <a:r>
            <a:rPr lang="en-US" sz="1600" b="1" dirty="0"/>
            <a:t>+11,362 </a:t>
          </a:r>
          <a:r>
            <a:rPr lang="en-US" sz="1600" dirty="0"/>
            <a:t>injection hygiene material kits have been provided.</a:t>
          </a:r>
          <a:endParaRPr lang="en-US" sz="1400" dirty="0"/>
        </a:p>
      </dgm:t>
    </dgm:pt>
    <dgm:pt modelId="{9F7D3462-86C5-4DE3-926E-6354D2FE007C}" type="parTrans" cxnId="{B7678F3F-84EB-4411-98C1-0CD2F3BAC206}">
      <dgm:prSet/>
      <dgm:spPr/>
      <dgm:t>
        <a:bodyPr/>
        <a:lstStyle/>
        <a:p>
          <a:endParaRPr lang="en-US"/>
        </a:p>
      </dgm:t>
    </dgm:pt>
    <dgm:pt modelId="{B3BB9D24-5106-4245-89CC-176AA0D77511}" type="sibTrans" cxnId="{B7678F3F-84EB-4411-98C1-0CD2F3BAC206}">
      <dgm:prSet/>
      <dgm:spPr/>
      <dgm:t>
        <a:bodyPr/>
        <a:lstStyle/>
        <a:p>
          <a:endParaRPr lang="en-US"/>
        </a:p>
      </dgm:t>
    </dgm:pt>
    <dgm:pt modelId="{681C2A96-0ABD-4B5F-B188-2B903FDF9BFA}" type="pres">
      <dgm:prSet presAssocID="{FA3163C7-3AAA-4B7D-9432-88348326EA5C}" presName="diagram" presStyleCnt="0">
        <dgm:presLayoutVars>
          <dgm:dir/>
          <dgm:resizeHandles val="exact"/>
        </dgm:presLayoutVars>
      </dgm:prSet>
      <dgm:spPr/>
    </dgm:pt>
    <dgm:pt modelId="{91DCF4A3-7B93-480A-A7CF-86CD608EA71E}" type="pres">
      <dgm:prSet presAssocID="{CBCDDE36-A421-4B49-AF23-857200D57EC0}" presName="node" presStyleLbl="node1" presStyleIdx="0" presStyleCnt="6">
        <dgm:presLayoutVars>
          <dgm:bulletEnabled val="1"/>
        </dgm:presLayoutVars>
      </dgm:prSet>
      <dgm:spPr/>
    </dgm:pt>
    <dgm:pt modelId="{6B5D1B2A-5DD8-44E8-A46E-C6F74E6552B4}" type="pres">
      <dgm:prSet presAssocID="{1B444F4C-A97D-4F5D-BCDA-3CDEA7DBB7E6}" presName="sibTrans" presStyleCnt="0"/>
      <dgm:spPr/>
    </dgm:pt>
    <dgm:pt modelId="{FD9373D0-5D23-4D5A-9628-93556C6379FA}" type="pres">
      <dgm:prSet presAssocID="{69D6E30F-0391-41F2-9FF5-9246F4BBDC67}" presName="node" presStyleLbl="node1" presStyleIdx="1" presStyleCnt="6">
        <dgm:presLayoutVars>
          <dgm:bulletEnabled val="1"/>
        </dgm:presLayoutVars>
      </dgm:prSet>
      <dgm:spPr/>
    </dgm:pt>
    <dgm:pt modelId="{FD531EBB-BDA8-411D-9ADF-93BEF7D13C69}" type="pres">
      <dgm:prSet presAssocID="{67DC5910-81ED-482D-B944-853AEE7CD210}" presName="sibTrans" presStyleCnt="0"/>
      <dgm:spPr/>
    </dgm:pt>
    <dgm:pt modelId="{97B8D4DD-A5DC-4892-A0C6-F0EC5C7FCA83}" type="pres">
      <dgm:prSet presAssocID="{5BF58657-0887-469F-B19C-807CE75A7304}" presName="node" presStyleLbl="node1" presStyleIdx="2" presStyleCnt="6">
        <dgm:presLayoutVars>
          <dgm:bulletEnabled val="1"/>
        </dgm:presLayoutVars>
      </dgm:prSet>
      <dgm:spPr/>
    </dgm:pt>
    <dgm:pt modelId="{02F3A901-74A7-4A63-B906-5834771DD7DA}" type="pres">
      <dgm:prSet presAssocID="{851B0E07-92FF-4918-A1AD-B4395C4D6DC1}" presName="sibTrans" presStyleCnt="0"/>
      <dgm:spPr/>
    </dgm:pt>
    <dgm:pt modelId="{69A9C3B7-036E-46CE-B02B-67EC8D6744CC}" type="pres">
      <dgm:prSet presAssocID="{B2CED9FA-FE66-4A30-AF8D-E27D246CE216}" presName="node" presStyleLbl="node1" presStyleIdx="3" presStyleCnt="6">
        <dgm:presLayoutVars>
          <dgm:bulletEnabled val="1"/>
        </dgm:presLayoutVars>
      </dgm:prSet>
      <dgm:spPr/>
    </dgm:pt>
    <dgm:pt modelId="{15E56F95-8C88-4DC1-9D27-9DD82E31119D}" type="pres">
      <dgm:prSet presAssocID="{CF5F0F7A-B5A6-4F2D-9CDD-8076DC84C7B8}" presName="sibTrans" presStyleCnt="0"/>
      <dgm:spPr/>
    </dgm:pt>
    <dgm:pt modelId="{9AF71341-2177-43BE-BBE5-BB4B28E3442E}" type="pres">
      <dgm:prSet presAssocID="{1EF7133B-8B50-4C4A-A81E-EECCC5FA7432}" presName="node" presStyleLbl="node1" presStyleIdx="4" presStyleCnt="6">
        <dgm:presLayoutVars>
          <dgm:bulletEnabled val="1"/>
        </dgm:presLayoutVars>
      </dgm:prSet>
      <dgm:spPr/>
    </dgm:pt>
    <dgm:pt modelId="{E890161A-6ADB-447F-9C9C-47FEF8F28489}" type="pres">
      <dgm:prSet presAssocID="{7A4DACEA-2761-4160-80E5-0E2BA9AABE87}" presName="sibTrans" presStyleCnt="0"/>
      <dgm:spPr/>
    </dgm:pt>
    <dgm:pt modelId="{52CAB958-4732-4690-B568-0616F5D44096}" type="pres">
      <dgm:prSet presAssocID="{977303FD-A23C-4ABE-B14E-DB058B124A18}" presName="node" presStyleLbl="node1" presStyleIdx="5" presStyleCnt="6" custLinFactNeighborY="238">
        <dgm:presLayoutVars>
          <dgm:bulletEnabled val="1"/>
        </dgm:presLayoutVars>
      </dgm:prSet>
      <dgm:spPr/>
    </dgm:pt>
  </dgm:ptLst>
  <dgm:cxnLst>
    <dgm:cxn modelId="{17A1FA05-BCBB-4917-ADB4-1E9F17350987}" type="presOf" srcId="{1EF7133B-8B50-4C4A-A81E-EECCC5FA7432}" destId="{9AF71341-2177-43BE-BBE5-BB4B28E3442E}" srcOrd="0" destOrd="0" presId="urn:microsoft.com/office/officeart/2005/8/layout/default"/>
    <dgm:cxn modelId="{D8C93E19-BFBF-4F8F-8E17-1455D6A7735D}" type="presOf" srcId="{B2CED9FA-FE66-4A30-AF8D-E27D246CE216}" destId="{69A9C3B7-036E-46CE-B02B-67EC8D6744CC}" srcOrd="0" destOrd="0" presId="urn:microsoft.com/office/officeart/2005/8/layout/default"/>
    <dgm:cxn modelId="{7CF36C1E-A5C4-46C0-8A58-03B02769EC7B}" srcId="{FA3163C7-3AAA-4B7D-9432-88348326EA5C}" destId="{1EF7133B-8B50-4C4A-A81E-EECCC5FA7432}" srcOrd="4" destOrd="0" parTransId="{37A52175-8B19-4178-A77A-B2038FF795CB}" sibTransId="{7A4DACEA-2761-4160-80E5-0E2BA9AABE87}"/>
    <dgm:cxn modelId="{0B0B0F30-5ECB-4660-8B75-E2E173186F88}" srcId="{FA3163C7-3AAA-4B7D-9432-88348326EA5C}" destId="{69D6E30F-0391-41F2-9FF5-9246F4BBDC67}" srcOrd="1" destOrd="0" parTransId="{7D0332FB-810C-40E8-9EEF-C52B03EABF39}" sibTransId="{67DC5910-81ED-482D-B944-853AEE7CD210}"/>
    <dgm:cxn modelId="{8F249A32-02D6-4580-BA3E-A2519C58A11F}" type="presOf" srcId="{CBCDDE36-A421-4B49-AF23-857200D57EC0}" destId="{91DCF4A3-7B93-480A-A7CF-86CD608EA71E}" srcOrd="0" destOrd="0" presId="urn:microsoft.com/office/officeart/2005/8/layout/default"/>
    <dgm:cxn modelId="{B7678F3F-84EB-4411-98C1-0CD2F3BAC206}" srcId="{FA3163C7-3AAA-4B7D-9432-88348326EA5C}" destId="{977303FD-A23C-4ABE-B14E-DB058B124A18}" srcOrd="5" destOrd="0" parTransId="{9F7D3462-86C5-4DE3-926E-6354D2FE007C}" sibTransId="{B3BB9D24-5106-4245-89CC-176AA0D77511}"/>
    <dgm:cxn modelId="{0294E38E-C5C7-44A2-B17D-CC5EFD610844}" type="presOf" srcId="{69D6E30F-0391-41F2-9FF5-9246F4BBDC67}" destId="{FD9373D0-5D23-4D5A-9628-93556C6379FA}" srcOrd="0" destOrd="0" presId="urn:microsoft.com/office/officeart/2005/8/layout/default"/>
    <dgm:cxn modelId="{8BE7E48F-37E0-4EA4-BFFA-5741E46CF645}" srcId="{FA3163C7-3AAA-4B7D-9432-88348326EA5C}" destId="{B2CED9FA-FE66-4A30-AF8D-E27D246CE216}" srcOrd="3" destOrd="0" parTransId="{3197FB69-03E9-4124-85A1-F27BF6C3A59A}" sibTransId="{CF5F0F7A-B5A6-4F2D-9CDD-8076DC84C7B8}"/>
    <dgm:cxn modelId="{7CC9E79E-3943-4AD0-AFB4-FDDCFF48EB99}" type="presOf" srcId="{5BF58657-0887-469F-B19C-807CE75A7304}" destId="{97B8D4DD-A5DC-4892-A0C6-F0EC5C7FCA83}" srcOrd="0" destOrd="0" presId="urn:microsoft.com/office/officeart/2005/8/layout/default"/>
    <dgm:cxn modelId="{7EF4FBC0-9A05-44CA-99A1-2402CF296B18}" type="presOf" srcId="{FA3163C7-3AAA-4B7D-9432-88348326EA5C}" destId="{681C2A96-0ABD-4B5F-B188-2B903FDF9BFA}" srcOrd="0" destOrd="0" presId="urn:microsoft.com/office/officeart/2005/8/layout/default"/>
    <dgm:cxn modelId="{2ABDB0CB-D35D-4489-95F6-B2F029B5D8F7}" srcId="{FA3163C7-3AAA-4B7D-9432-88348326EA5C}" destId="{CBCDDE36-A421-4B49-AF23-857200D57EC0}" srcOrd="0" destOrd="0" parTransId="{F0B946CF-58B0-4102-BB87-CC0EDF17D2E2}" sibTransId="{1B444F4C-A97D-4F5D-BCDA-3CDEA7DBB7E6}"/>
    <dgm:cxn modelId="{AEAA8AD8-EEBD-4222-A681-5030DDDA140C}" srcId="{FA3163C7-3AAA-4B7D-9432-88348326EA5C}" destId="{5BF58657-0887-469F-B19C-807CE75A7304}" srcOrd="2" destOrd="0" parTransId="{51A83194-F1F3-4579-AD05-9184819EFA33}" sibTransId="{851B0E07-92FF-4918-A1AD-B4395C4D6DC1}"/>
    <dgm:cxn modelId="{1C97B7ED-6AE6-4958-B427-6A794388FFC2}" type="presOf" srcId="{977303FD-A23C-4ABE-B14E-DB058B124A18}" destId="{52CAB958-4732-4690-B568-0616F5D44096}" srcOrd="0" destOrd="0" presId="urn:microsoft.com/office/officeart/2005/8/layout/default"/>
    <dgm:cxn modelId="{1B2494C8-F2B5-4093-A2FD-0C7ED1B46551}" type="presParOf" srcId="{681C2A96-0ABD-4B5F-B188-2B903FDF9BFA}" destId="{91DCF4A3-7B93-480A-A7CF-86CD608EA71E}" srcOrd="0" destOrd="0" presId="urn:microsoft.com/office/officeart/2005/8/layout/default"/>
    <dgm:cxn modelId="{79303558-2F34-45DB-83C8-1808156BA5CE}" type="presParOf" srcId="{681C2A96-0ABD-4B5F-B188-2B903FDF9BFA}" destId="{6B5D1B2A-5DD8-44E8-A46E-C6F74E6552B4}" srcOrd="1" destOrd="0" presId="urn:microsoft.com/office/officeart/2005/8/layout/default"/>
    <dgm:cxn modelId="{48E4654D-6D6D-44AE-BB9A-F4C90CAA49BA}" type="presParOf" srcId="{681C2A96-0ABD-4B5F-B188-2B903FDF9BFA}" destId="{FD9373D0-5D23-4D5A-9628-93556C6379FA}" srcOrd="2" destOrd="0" presId="urn:microsoft.com/office/officeart/2005/8/layout/default"/>
    <dgm:cxn modelId="{FEC3D8FE-D1E4-4478-B7C2-F25C968E8D4A}" type="presParOf" srcId="{681C2A96-0ABD-4B5F-B188-2B903FDF9BFA}" destId="{FD531EBB-BDA8-411D-9ADF-93BEF7D13C69}" srcOrd="3" destOrd="0" presId="urn:microsoft.com/office/officeart/2005/8/layout/default"/>
    <dgm:cxn modelId="{A6093B3B-B067-4586-88E4-1F168ADBDA60}" type="presParOf" srcId="{681C2A96-0ABD-4B5F-B188-2B903FDF9BFA}" destId="{97B8D4DD-A5DC-4892-A0C6-F0EC5C7FCA83}" srcOrd="4" destOrd="0" presId="urn:microsoft.com/office/officeart/2005/8/layout/default"/>
    <dgm:cxn modelId="{972B9ED8-D240-4A73-B547-2912F6C3EE20}" type="presParOf" srcId="{681C2A96-0ABD-4B5F-B188-2B903FDF9BFA}" destId="{02F3A901-74A7-4A63-B906-5834771DD7DA}" srcOrd="5" destOrd="0" presId="urn:microsoft.com/office/officeart/2005/8/layout/default"/>
    <dgm:cxn modelId="{95575AC0-FD64-4E61-B913-74E329215020}" type="presParOf" srcId="{681C2A96-0ABD-4B5F-B188-2B903FDF9BFA}" destId="{69A9C3B7-036E-46CE-B02B-67EC8D6744CC}" srcOrd="6" destOrd="0" presId="urn:microsoft.com/office/officeart/2005/8/layout/default"/>
    <dgm:cxn modelId="{4141AD31-DE11-46F4-AE8E-C63765F40204}" type="presParOf" srcId="{681C2A96-0ABD-4B5F-B188-2B903FDF9BFA}" destId="{15E56F95-8C88-4DC1-9D27-9DD82E31119D}" srcOrd="7" destOrd="0" presId="urn:microsoft.com/office/officeart/2005/8/layout/default"/>
    <dgm:cxn modelId="{A372ED9A-F880-406C-9909-52BC6B741DC3}" type="presParOf" srcId="{681C2A96-0ABD-4B5F-B188-2B903FDF9BFA}" destId="{9AF71341-2177-43BE-BBE5-BB4B28E3442E}" srcOrd="8" destOrd="0" presId="urn:microsoft.com/office/officeart/2005/8/layout/default"/>
    <dgm:cxn modelId="{06E1166B-CF16-467E-9BB6-41071223FB5C}" type="presParOf" srcId="{681C2A96-0ABD-4B5F-B188-2B903FDF9BFA}" destId="{E890161A-6ADB-447F-9C9C-47FEF8F28489}" srcOrd="9" destOrd="0" presId="urn:microsoft.com/office/officeart/2005/8/layout/default"/>
    <dgm:cxn modelId="{9FEE3E90-930F-4E84-AA57-487705763DC4}" type="presParOf" srcId="{681C2A96-0ABD-4B5F-B188-2B903FDF9BFA}" destId="{52CAB958-4732-4690-B568-0616F5D44096}" srcOrd="10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49A68BD-E1AE-4FA8-A748-5E84FAEF2276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72B990CD-E9DC-461F-A057-75F3B9DEE680}">
      <dgm:prSet custT="1"/>
      <dgm:spPr/>
      <dgm:t>
        <a:bodyPr/>
        <a:lstStyle/>
        <a:p>
          <a:r>
            <a:rPr lang="en-US" sz="1600" b="1" dirty="0"/>
            <a:t>There are 83 registered users in </a:t>
          </a:r>
          <a:r>
            <a:rPr lang="en-US" sz="1600" b="1" dirty="0" err="1"/>
            <a:t>Cambie</a:t>
          </a:r>
          <a:r>
            <a:rPr lang="en-US" sz="1400" dirty="0"/>
            <a:t>.</a:t>
          </a:r>
        </a:p>
      </dgm:t>
    </dgm:pt>
    <dgm:pt modelId="{5D68E75C-7FC5-40CA-8375-DB717ABC9E10}" type="parTrans" cxnId="{AB6C1129-DCD3-42BF-B267-DD57DFD44D01}">
      <dgm:prSet/>
      <dgm:spPr/>
      <dgm:t>
        <a:bodyPr/>
        <a:lstStyle/>
        <a:p>
          <a:endParaRPr lang="en-US" sz="2000"/>
        </a:p>
      </dgm:t>
    </dgm:pt>
    <dgm:pt modelId="{F8914E26-074E-4743-94FC-76AF6EA9D179}" type="sibTrans" cxnId="{AB6C1129-DCD3-42BF-B267-DD57DFD44D01}">
      <dgm:prSet/>
      <dgm:spPr/>
      <dgm:t>
        <a:bodyPr/>
        <a:lstStyle/>
        <a:p>
          <a:endParaRPr lang="en-US" sz="2000"/>
        </a:p>
      </dgm:t>
    </dgm:pt>
    <dgm:pt modelId="{9D3177ED-EAE7-4E52-A734-0C0A75982C69}">
      <dgm:prSet custT="1"/>
      <dgm:spPr/>
      <dgm:t>
        <a:bodyPr/>
        <a:lstStyle/>
        <a:p>
          <a:r>
            <a:rPr lang="en-US" sz="1600" dirty="0"/>
            <a:t>We have provided </a:t>
          </a:r>
          <a:r>
            <a:rPr lang="en-US" sz="1600" b="1" dirty="0"/>
            <a:t>+164 doses of naloxone </a:t>
          </a:r>
          <a:r>
            <a:rPr lang="en-US" sz="1600" dirty="0"/>
            <a:t>to users and support networks</a:t>
          </a:r>
          <a:r>
            <a:rPr lang="en-US" sz="1400" dirty="0"/>
            <a:t>.</a:t>
          </a:r>
        </a:p>
      </dgm:t>
    </dgm:pt>
    <dgm:pt modelId="{531B155B-375D-4057-BD32-8FFD4E6C66B8}" type="parTrans" cxnId="{8C1DB8B1-5985-40B1-BA01-7300DC8FA1FA}">
      <dgm:prSet/>
      <dgm:spPr/>
      <dgm:t>
        <a:bodyPr/>
        <a:lstStyle/>
        <a:p>
          <a:endParaRPr lang="en-US" sz="2000"/>
        </a:p>
      </dgm:t>
    </dgm:pt>
    <dgm:pt modelId="{BE3DE49F-E8FF-4020-A6E4-6C839658E20E}" type="sibTrans" cxnId="{8C1DB8B1-5985-40B1-BA01-7300DC8FA1FA}">
      <dgm:prSet/>
      <dgm:spPr/>
      <dgm:t>
        <a:bodyPr/>
        <a:lstStyle/>
        <a:p>
          <a:endParaRPr lang="en-US" sz="2000"/>
        </a:p>
      </dgm:t>
    </dgm:pt>
    <dgm:pt modelId="{DD67914E-D179-4A96-A9C5-07E657DE72AC}">
      <dgm:prSet custT="1"/>
      <dgm:spPr/>
      <dgm:t>
        <a:bodyPr/>
        <a:lstStyle/>
        <a:p>
          <a:r>
            <a:rPr lang="en-US" sz="1600" b="0" dirty="0"/>
            <a:t>We recently started the first small pilot to deliver pipes for smoking heroin</a:t>
          </a:r>
          <a:r>
            <a:rPr lang="es-CO" sz="1400" dirty="0"/>
            <a:t>.</a:t>
          </a:r>
          <a:endParaRPr lang="en-US" sz="1400" dirty="0"/>
        </a:p>
      </dgm:t>
    </dgm:pt>
    <dgm:pt modelId="{6928BDB0-8F8B-45D5-8FDD-9CDB52E579D4}" type="parTrans" cxnId="{7F563CE4-0E5F-444C-A5FC-326B6EA15F1B}">
      <dgm:prSet/>
      <dgm:spPr/>
      <dgm:t>
        <a:bodyPr/>
        <a:lstStyle/>
        <a:p>
          <a:endParaRPr lang="en-US" sz="2000"/>
        </a:p>
      </dgm:t>
    </dgm:pt>
    <dgm:pt modelId="{F6578DEB-5A64-447B-A3AB-A270E7E96F7F}" type="sibTrans" cxnId="{7F563CE4-0E5F-444C-A5FC-326B6EA15F1B}">
      <dgm:prSet/>
      <dgm:spPr/>
      <dgm:t>
        <a:bodyPr/>
        <a:lstStyle/>
        <a:p>
          <a:endParaRPr lang="en-US" sz="2000"/>
        </a:p>
      </dgm:t>
    </dgm:pt>
    <dgm:pt modelId="{5B7F05AB-FF65-4B75-B7F5-475EF9C03897}">
      <dgm:prSet custT="1"/>
      <dgm:spPr/>
      <dgm:t>
        <a:bodyPr/>
        <a:lstStyle/>
        <a:p>
          <a:r>
            <a:rPr lang="en-US" sz="1600" dirty="0"/>
            <a:t>We have monitored the market and analyzed heroin (+230 test) with fentanyl identification strips, the result was 100% negative.</a:t>
          </a:r>
        </a:p>
      </dgm:t>
    </dgm:pt>
    <dgm:pt modelId="{AEF75E83-B5C9-4FF5-BA67-A698445DC532}" type="parTrans" cxnId="{ADCCCDA0-E758-41DF-8798-9BEA3BB16240}">
      <dgm:prSet/>
      <dgm:spPr/>
      <dgm:t>
        <a:bodyPr/>
        <a:lstStyle/>
        <a:p>
          <a:endParaRPr lang="en-US" sz="2000"/>
        </a:p>
      </dgm:t>
    </dgm:pt>
    <dgm:pt modelId="{E317ED3E-4E78-4E0D-A809-98462912FE11}" type="sibTrans" cxnId="{ADCCCDA0-E758-41DF-8798-9BEA3BB16240}">
      <dgm:prSet/>
      <dgm:spPr/>
      <dgm:t>
        <a:bodyPr/>
        <a:lstStyle/>
        <a:p>
          <a:endParaRPr lang="en-US" sz="2000"/>
        </a:p>
      </dgm:t>
    </dgm:pt>
    <dgm:pt modelId="{0A97362D-F096-4D2E-AE57-1BA843C79E3F}" type="pres">
      <dgm:prSet presAssocID="{249A68BD-E1AE-4FA8-A748-5E84FAEF2276}" presName="linear" presStyleCnt="0">
        <dgm:presLayoutVars>
          <dgm:animLvl val="lvl"/>
          <dgm:resizeHandles val="exact"/>
        </dgm:presLayoutVars>
      </dgm:prSet>
      <dgm:spPr/>
    </dgm:pt>
    <dgm:pt modelId="{F4086320-D5B3-46C6-A49A-4E747C6EB8DA}" type="pres">
      <dgm:prSet presAssocID="{72B990CD-E9DC-461F-A057-75F3B9DEE680}" presName="parentText" presStyleLbl="node1" presStyleIdx="0" presStyleCnt="4" custLinFactNeighborY="-4934">
        <dgm:presLayoutVars>
          <dgm:chMax val="0"/>
          <dgm:bulletEnabled val="1"/>
        </dgm:presLayoutVars>
      </dgm:prSet>
      <dgm:spPr/>
    </dgm:pt>
    <dgm:pt modelId="{D036B1C1-DE26-4A55-8E77-9B2354981A07}" type="pres">
      <dgm:prSet presAssocID="{F8914E26-074E-4743-94FC-76AF6EA9D179}" presName="spacer" presStyleCnt="0"/>
      <dgm:spPr/>
    </dgm:pt>
    <dgm:pt modelId="{02BCD416-275C-4B9B-9D0C-AB5CF568163B}" type="pres">
      <dgm:prSet presAssocID="{9D3177ED-EAE7-4E52-A734-0C0A75982C69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4B51FA8C-D51A-4CF0-B176-D82C240E6000}" type="pres">
      <dgm:prSet presAssocID="{BE3DE49F-E8FF-4020-A6E4-6C839658E20E}" presName="spacer" presStyleCnt="0"/>
      <dgm:spPr/>
    </dgm:pt>
    <dgm:pt modelId="{7CBF6A77-1118-44FE-A8BE-5AE640459821}" type="pres">
      <dgm:prSet presAssocID="{DD67914E-D179-4A96-A9C5-07E657DE72AC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8285EDD3-280A-4E3B-8ABC-5597F75C8447}" type="pres">
      <dgm:prSet presAssocID="{F6578DEB-5A64-447B-A3AB-A270E7E96F7F}" presName="spacer" presStyleCnt="0"/>
      <dgm:spPr/>
    </dgm:pt>
    <dgm:pt modelId="{27D66FD1-1B2E-458F-8B3D-8C5CB7055F72}" type="pres">
      <dgm:prSet presAssocID="{5B7F05AB-FF65-4B75-B7F5-475EF9C03897}" presName="parentText" presStyleLbl="node1" presStyleIdx="3" presStyleCnt="4">
        <dgm:presLayoutVars>
          <dgm:chMax val="0"/>
          <dgm:bulletEnabled val="1"/>
        </dgm:presLayoutVars>
      </dgm:prSet>
      <dgm:spPr/>
    </dgm:pt>
  </dgm:ptLst>
  <dgm:cxnLst>
    <dgm:cxn modelId="{7F34AA01-5294-4FC9-8F7E-27C2F6077D00}" type="presOf" srcId="{72B990CD-E9DC-461F-A057-75F3B9DEE680}" destId="{F4086320-D5B3-46C6-A49A-4E747C6EB8DA}" srcOrd="0" destOrd="0" presId="urn:microsoft.com/office/officeart/2005/8/layout/vList2"/>
    <dgm:cxn modelId="{3F1C9A09-E8B2-41A0-95A4-387CE3F57279}" type="presOf" srcId="{5B7F05AB-FF65-4B75-B7F5-475EF9C03897}" destId="{27D66FD1-1B2E-458F-8B3D-8C5CB7055F72}" srcOrd="0" destOrd="0" presId="urn:microsoft.com/office/officeart/2005/8/layout/vList2"/>
    <dgm:cxn modelId="{AB6C1129-DCD3-42BF-B267-DD57DFD44D01}" srcId="{249A68BD-E1AE-4FA8-A748-5E84FAEF2276}" destId="{72B990CD-E9DC-461F-A057-75F3B9DEE680}" srcOrd="0" destOrd="0" parTransId="{5D68E75C-7FC5-40CA-8375-DB717ABC9E10}" sibTransId="{F8914E26-074E-4743-94FC-76AF6EA9D179}"/>
    <dgm:cxn modelId="{4DE8CF83-B4C4-4221-A4C2-3BABDEF1D48F}" type="presOf" srcId="{9D3177ED-EAE7-4E52-A734-0C0A75982C69}" destId="{02BCD416-275C-4B9B-9D0C-AB5CF568163B}" srcOrd="0" destOrd="0" presId="urn:microsoft.com/office/officeart/2005/8/layout/vList2"/>
    <dgm:cxn modelId="{ADCCCDA0-E758-41DF-8798-9BEA3BB16240}" srcId="{249A68BD-E1AE-4FA8-A748-5E84FAEF2276}" destId="{5B7F05AB-FF65-4B75-B7F5-475EF9C03897}" srcOrd="3" destOrd="0" parTransId="{AEF75E83-B5C9-4FF5-BA67-A698445DC532}" sibTransId="{E317ED3E-4E78-4E0D-A809-98462912FE11}"/>
    <dgm:cxn modelId="{8C1DB8B1-5985-40B1-BA01-7300DC8FA1FA}" srcId="{249A68BD-E1AE-4FA8-A748-5E84FAEF2276}" destId="{9D3177ED-EAE7-4E52-A734-0C0A75982C69}" srcOrd="1" destOrd="0" parTransId="{531B155B-375D-4057-BD32-8FFD4E6C66B8}" sibTransId="{BE3DE49F-E8FF-4020-A6E4-6C839658E20E}"/>
    <dgm:cxn modelId="{296927CD-BD6F-4238-BC7C-F2591A846402}" type="presOf" srcId="{249A68BD-E1AE-4FA8-A748-5E84FAEF2276}" destId="{0A97362D-F096-4D2E-AE57-1BA843C79E3F}" srcOrd="0" destOrd="0" presId="urn:microsoft.com/office/officeart/2005/8/layout/vList2"/>
    <dgm:cxn modelId="{FE9C9CE2-7D5B-4A68-A4F0-B62F20129BE0}" type="presOf" srcId="{DD67914E-D179-4A96-A9C5-07E657DE72AC}" destId="{7CBF6A77-1118-44FE-A8BE-5AE640459821}" srcOrd="0" destOrd="0" presId="urn:microsoft.com/office/officeart/2005/8/layout/vList2"/>
    <dgm:cxn modelId="{7F563CE4-0E5F-444C-A5FC-326B6EA15F1B}" srcId="{249A68BD-E1AE-4FA8-A748-5E84FAEF2276}" destId="{DD67914E-D179-4A96-A9C5-07E657DE72AC}" srcOrd="2" destOrd="0" parTransId="{6928BDB0-8F8B-45D5-8FDD-9CDB52E579D4}" sibTransId="{F6578DEB-5A64-447B-A3AB-A270E7E96F7F}"/>
    <dgm:cxn modelId="{F5D4220B-B000-4149-9860-D3DEB42726AC}" type="presParOf" srcId="{0A97362D-F096-4D2E-AE57-1BA843C79E3F}" destId="{F4086320-D5B3-46C6-A49A-4E747C6EB8DA}" srcOrd="0" destOrd="0" presId="urn:microsoft.com/office/officeart/2005/8/layout/vList2"/>
    <dgm:cxn modelId="{107017F9-3CFD-4E0A-86F8-AFB35521D01C}" type="presParOf" srcId="{0A97362D-F096-4D2E-AE57-1BA843C79E3F}" destId="{D036B1C1-DE26-4A55-8E77-9B2354981A07}" srcOrd="1" destOrd="0" presId="urn:microsoft.com/office/officeart/2005/8/layout/vList2"/>
    <dgm:cxn modelId="{F07E562A-6E2D-47F3-BEBC-97DD2AF8A9DC}" type="presParOf" srcId="{0A97362D-F096-4D2E-AE57-1BA843C79E3F}" destId="{02BCD416-275C-4B9B-9D0C-AB5CF568163B}" srcOrd="2" destOrd="0" presId="urn:microsoft.com/office/officeart/2005/8/layout/vList2"/>
    <dgm:cxn modelId="{7B882E33-7A62-4D1B-B871-ACF922E99C8A}" type="presParOf" srcId="{0A97362D-F096-4D2E-AE57-1BA843C79E3F}" destId="{4B51FA8C-D51A-4CF0-B176-D82C240E6000}" srcOrd="3" destOrd="0" presId="urn:microsoft.com/office/officeart/2005/8/layout/vList2"/>
    <dgm:cxn modelId="{40F0A376-6118-4B10-80F9-4603D30A74E1}" type="presParOf" srcId="{0A97362D-F096-4D2E-AE57-1BA843C79E3F}" destId="{7CBF6A77-1118-44FE-A8BE-5AE640459821}" srcOrd="4" destOrd="0" presId="urn:microsoft.com/office/officeart/2005/8/layout/vList2"/>
    <dgm:cxn modelId="{17095EF9-AF53-469B-B102-405495367B31}" type="presParOf" srcId="{0A97362D-F096-4D2E-AE57-1BA843C79E3F}" destId="{8285EDD3-280A-4E3B-8ABC-5597F75C8447}" srcOrd="5" destOrd="0" presId="urn:microsoft.com/office/officeart/2005/8/layout/vList2"/>
    <dgm:cxn modelId="{733F0650-2EF6-4200-97B3-740240C2EC9E}" type="presParOf" srcId="{0A97362D-F096-4D2E-AE57-1BA843C79E3F}" destId="{27D66FD1-1B2E-458F-8B3D-8C5CB7055F72}" srcOrd="6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DCF4A3-7B93-480A-A7CF-86CD608EA71E}">
      <dsp:nvSpPr>
        <dsp:cNvPr id="0" name=""/>
        <dsp:cNvSpPr/>
      </dsp:nvSpPr>
      <dsp:spPr>
        <a:xfrm>
          <a:off x="672908" y="13"/>
          <a:ext cx="2505122" cy="1503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the space has been used </a:t>
          </a:r>
          <a:r>
            <a:rPr lang="en-US" sz="1600" b="1" kern="1200" dirty="0"/>
            <a:t>2477</a:t>
          </a:r>
          <a:r>
            <a:rPr lang="en-US" sz="1600" kern="1200" dirty="0"/>
            <a:t> times.</a:t>
          </a:r>
        </a:p>
      </dsp:txBody>
      <dsp:txXfrm>
        <a:off x="672908" y="13"/>
        <a:ext cx="2505122" cy="1503073"/>
      </dsp:txXfrm>
    </dsp:sp>
    <dsp:sp modelId="{FD9373D0-5D23-4D5A-9628-93556C6379FA}">
      <dsp:nvSpPr>
        <dsp:cNvPr id="0" name=""/>
        <dsp:cNvSpPr/>
      </dsp:nvSpPr>
      <dsp:spPr>
        <a:xfrm>
          <a:off x="3428543" y="13"/>
          <a:ext cx="2505122" cy="1503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14 overdoses reversed (4 outside the facility), the last overdose was 11 months ago.</a:t>
          </a:r>
          <a:endParaRPr lang="en-US" sz="1600" kern="1200" dirty="0"/>
        </a:p>
      </dsp:txBody>
      <dsp:txXfrm>
        <a:off x="3428543" y="13"/>
        <a:ext cx="2505122" cy="1503073"/>
      </dsp:txXfrm>
    </dsp:sp>
    <dsp:sp modelId="{97B8D4DD-A5DC-4892-A0C6-F0EC5C7FCA83}">
      <dsp:nvSpPr>
        <dsp:cNvPr id="0" name=""/>
        <dsp:cNvSpPr/>
      </dsp:nvSpPr>
      <dsp:spPr>
        <a:xfrm>
          <a:off x="6184177" y="13"/>
          <a:ext cx="2505122" cy="1503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dirty="0" err="1"/>
            <a:t>Main</a:t>
          </a:r>
          <a:r>
            <a:rPr lang="es-CO" sz="1500" kern="1200" dirty="0"/>
            <a:t> </a:t>
          </a:r>
          <a:r>
            <a:rPr lang="es-CO" sz="1500" kern="1200" dirty="0" err="1"/>
            <a:t>substance</a:t>
          </a:r>
          <a:r>
            <a:rPr lang="es-CO" sz="1500" kern="1200" dirty="0"/>
            <a:t> </a:t>
          </a:r>
          <a:r>
            <a:rPr lang="es-CO" sz="1500" kern="1200" dirty="0" err="1"/>
            <a:t>used</a:t>
          </a:r>
          <a:r>
            <a:rPr lang="es-CO" sz="1500" kern="1200" dirty="0"/>
            <a:t>:</a:t>
          </a:r>
          <a:endParaRPr lang="en-US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</a:t>
          </a:r>
          <a:r>
            <a:rPr lang="es-CO" sz="1500" kern="1200" noProof="0" dirty="0" err="1"/>
            <a:t>Heroín</a:t>
          </a:r>
          <a:endParaRPr lang="en-US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Speedball </a:t>
          </a:r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kern="1200" dirty="0"/>
            <a:t>- </a:t>
          </a:r>
          <a:r>
            <a:rPr lang="es-CO" sz="1500" kern="1200" noProof="0" dirty="0" err="1"/>
            <a:t>Cocaine</a:t>
          </a:r>
          <a:endParaRPr lang="en-US" sz="1500" kern="1200" dirty="0"/>
        </a:p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CO" sz="1500" kern="1200" noProof="0" dirty="0"/>
            <a:t>Otras</a:t>
          </a:r>
          <a:r>
            <a:rPr lang="en-US" sz="1500" kern="1200" dirty="0"/>
            <a:t>: </a:t>
          </a:r>
          <a:r>
            <a:rPr lang="es-CO" sz="1500" kern="1200" noProof="0" dirty="0" err="1"/>
            <a:t>Ketamine</a:t>
          </a:r>
          <a:r>
            <a:rPr lang="en-US" sz="1500" kern="1200" dirty="0"/>
            <a:t> y meth</a:t>
          </a:r>
        </a:p>
      </dsp:txBody>
      <dsp:txXfrm>
        <a:off x="6184177" y="13"/>
        <a:ext cx="2505122" cy="1503073"/>
      </dsp:txXfrm>
    </dsp:sp>
    <dsp:sp modelId="{69A9C3B7-036E-46CE-B02B-67EC8D6744CC}">
      <dsp:nvSpPr>
        <dsp:cNvPr id="0" name=""/>
        <dsp:cNvSpPr/>
      </dsp:nvSpPr>
      <dsp:spPr>
        <a:xfrm>
          <a:off x="672908" y="1753599"/>
          <a:ext cx="2505122" cy="1503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+</a:t>
          </a:r>
          <a:r>
            <a:rPr lang="en-US" sz="1600" b="1" kern="1200" dirty="0"/>
            <a:t>45,450 </a:t>
          </a:r>
          <a:r>
            <a:rPr lang="en-US" sz="1600" kern="1200" dirty="0"/>
            <a:t>sterile syringes have been given.</a:t>
          </a:r>
        </a:p>
      </dsp:txBody>
      <dsp:txXfrm>
        <a:off x="672908" y="1753599"/>
        <a:ext cx="2505122" cy="1503073"/>
      </dsp:txXfrm>
    </dsp:sp>
    <dsp:sp modelId="{9AF71341-2177-43BE-BBE5-BB4B28E3442E}">
      <dsp:nvSpPr>
        <dsp:cNvPr id="0" name=""/>
        <dsp:cNvSpPr/>
      </dsp:nvSpPr>
      <dsp:spPr>
        <a:xfrm>
          <a:off x="3428543" y="1753599"/>
          <a:ext cx="2505122" cy="1503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+</a:t>
          </a:r>
          <a:r>
            <a:rPr lang="en-US" sz="1600" b="1" kern="1200" dirty="0"/>
            <a:t>15,639</a:t>
          </a:r>
          <a:r>
            <a:rPr lang="en-US" sz="1600" kern="1200" dirty="0"/>
            <a:t> used syringes have been collected between presence in public spaces and user returns</a:t>
          </a:r>
          <a:r>
            <a:rPr lang="es-CO" sz="1400" kern="1200" dirty="0"/>
            <a:t>.</a:t>
          </a:r>
          <a:endParaRPr lang="en-US" sz="1400" kern="1200" dirty="0"/>
        </a:p>
      </dsp:txBody>
      <dsp:txXfrm>
        <a:off x="3428543" y="1753599"/>
        <a:ext cx="2505122" cy="1503073"/>
      </dsp:txXfrm>
    </dsp:sp>
    <dsp:sp modelId="{52CAB958-4732-4690-B568-0616F5D44096}">
      <dsp:nvSpPr>
        <dsp:cNvPr id="0" name=""/>
        <dsp:cNvSpPr/>
      </dsp:nvSpPr>
      <dsp:spPr>
        <a:xfrm>
          <a:off x="6184177" y="1753612"/>
          <a:ext cx="2505122" cy="150307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+11,362 </a:t>
          </a:r>
          <a:r>
            <a:rPr lang="en-US" sz="1600" kern="1200" dirty="0"/>
            <a:t>injection hygiene material kits have been provided.</a:t>
          </a:r>
          <a:endParaRPr lang="en-US" sz="1400" kern="1200" dirty="0"/>
        </a:p>
      </dsp:txBody>
      <dsp:txXfrm>
        <a:off x="6184177" y="1753612"/>
        <a:ext cx="2505122" cy="150307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4086320-D5B3-46C6-A49A-4E747C6EB8DA}">
      <dsp:nvSpPr>
        <dsp:cNvPr id="0" name=""/>
        <dsp:cNvSpPr/>
      </dsp:nvSpPr>
      <dsp:spPr>
        <a:xfrm>
          <a:off x="0" y="24458"/>
          <a:ext cx="7269366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1" kern="1200" dirty="0"/>
            <a:t>There are 83 registered users in </a:t>
          </a:r>
          <a:r>
            <a:rPr lang="en-US" sz="1600" b="1" kern="1200" dirty="0" err="1"/>
            <a:t>Cambie</a:t>
          </a:r>
          <a:r>
            <a:rPr lang="en-US" sz="1400" kern="1200" dirty="0"/>
            <a:t>.</a:t>
          </a:r>
        </a:p>
      </dsp:txBody>
      <dsp:txXfrm>
        <a:off x="32898" y="57356"/>
        <a:ext cx="7203570" cy="608124"/>
      </dsp:txXfrm>
    </dsp:sp>
    <dsp:sp modelId="{02BCD416-275C-4B9B-9D0C-AB5CF568163B}">
      <dsp:nvSpPr>
        <dsp:cNvPr id="0" name=""/>
        <dsp:cNvSpPr/>
      </dsp:nvSpPr>
      <dsp:spPr>
        <a:xfrm>
          <a:off x="0" y="807174"/>
          <a:ext cx="7269366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 have provided </a:t>
          </a:r>
          <a:r>
            <a:rPr lang="en-US" sz="1600" b="1" kern="1200" dirty="0"/>
            <a:t>+164 doses of naloxone </a:t>
          </a:r>
          <a:r>
            <a:rPr lang="en-US" sz="1600" kern="1200" dirty="0"/>
            <a:t>to users and support networks</a:t>
          </a:r>
          <a:r>
            <a:rPr lang="en-US" sz="1400" kern="1200" dirty="0"/>
            <a:t>.</a:t>
          </a:r>
        </a:p>
      </dsp:txBody>
      <dsp:txXfrm>
        <a:off x="32898" y="840072"/>
        <a:ext cx="7203570" cy="608124"/>
      </dsp:txXfrm>
    </dsp:sp>
    <dsp:sp modelId="{7CBF6A77-1118-44FE-A8BE-5AE640459821}">
      <dsp:nvSpPr>
        <dsp:cNvPr id="0" name=""/>
        <dsp:cNvSpPr/>
      </dsp:nvSpPr>
      <dsp:spPr>
        <a:xfrm>
          <a:off x="0" y="1584774"/>
          <a:ext cx="7269366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b="0" kern="1200" dirty="0"/>
            <a:t>We recently started the first small pilot to deliver pipes for smoking heroin</a:t>
          </a:r>
          <a:r>
            <a:rPr lang="es-CO" sz="1400" kern="1200" dirty="0"/>
            <a:t>.</a:t>
          </a:r>
          <a:endParaRPr lang="en-US" sz="1400" kern="1200" dirty="0"/>
        </a:p>
      </dsp:txBody>
      <dsp:txXfrm>
        <a:off x="32898" y="1617672"/>
        <a:ext cx="7203570" cy="608124"/>
      </dsp:txXfrm>
    </dsp:sp>
    <dsp:sp modelId="{27D66FD1-1B2E-458F-8B3D-8C5CB7055F72}">
      <dsp:nvSpPr>
        <dsp:cNvPr id="0" name=""/>
        <dsp:cNvSpPr/>
      </dsp:nvSpPr>
      <dsp:spPr>
        <a:xfrm>
          <a:off x="0" y="2362374"/>
          <a:ext cx="7269366" cy="6739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 dirty="0"/>
            <a:t>We have monitored the market and analyzed heroin (+230 test) with fentanyl identification strips, the result was 100% negative.</a:t>
          </a:r>
        </a:p>
      </dsp:txBody>
      <dsp:txXfrm>
        <a:off x="32898" y="2395272"/>
        <a:ext cx="7203570" cy="60812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A87E9B1-F980-44AF-ACE6-7FFB5329F258}" type="datetimeFigureOut">
              <a:rPr lang="es-CO" smtClean="0"/>
              <a:t>3/03/2025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9C94E21-8BA0-445F-BAEA-E690F91C51DD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7944145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9C94E21-8BA0-445F-BAEA-E690F91C51DD}" type="slidenum">
              <a:rPr lang="es-CO" smtClean="0"/>
              <a:t>13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5727607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35FFF0-F214-5B45-B7BE-5F92C111CA7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753231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B2A995-8FBE-BC4C-ACDE-649F8E1CE9C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070958" y="3602038"/>
            <a:ext cx="6597041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12210963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82A23-EBB5-304E-B18B-45C81D8B03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8724" y="1014608"/>
            <a:ext cx="8943584" cy="67608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F083B3-042A-4C44-96C6-ACF7276E81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1951" y="1825625"/>
            <a:ext cx="7891398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CFF6B8-AF50-704F-8AD1-92D67B126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68876" y="6356350"/>
            <a:ext cx="1577236" cy="365125"/>
          </a:xfrm>
          <a:prstGeom prst="rect">
            <a:avLst/>
          </a:prstGeom>
        </p:spPr>
        <p:txBody>
          <a:bodyPr/>
          <a:lstStyle/>
          <a:p>
            <a:fld id="{CFBF0D17-282E-DF45-A12D-FAEDC388C2C9}" type="datetimeFigureOut">
              <a:rPr lang="en-CO" smtClean="0"/>
              <a:t>03/03/2025</a:t>
            </a:fld>
            <a:endParaRPr lang="en-CO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30F79-AF11-4147-BE5C-EEFD2836E7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97885" y="6356350"/>
            <a:ext cx="3155515" cy="365125"/>
          </a:xfrm>
          <a:prstGeom prst="rect">
            <a:avLst/>
          </a:prstGeom>
        </p:spPr>
        <p:txBody>
          <a:bodyPr/>
          <a:lstStyle/>
          <a:p>
            <a:endParaRPr lang="en-CO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F2DAA1-1B00-7843-AC07-F7F5CA2BEE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1422749" cy="365125"/>
          </a:xfrm>
          <a:prstGeom prst="rect">
            <a:avLst/>
          </a:prstGeom>
        </p:spPr>
        <p:txBody>
          <a:bodyPr/>
          <a:lstStyle/>
          <a:p>
            <a:fld id="{7AF24385-B50C-564B-8660-28097BA70904}" type="slidenum">
              <a:rPr lang="en-CO" smtClean="0"/>
              <a:t>‹Nº›</a:t>
            </a:fld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33590564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901CF5-626A-8B44-8309-FBD6D9015F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1146" y="989556"/>
            <a:ext cx="8918532" cy="70113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665F0A4-62D6-6643-8EE4-EAA61043B91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68876" y="6356350"/>
            <a:ext cx="1577236" cy="365125"/>
          </a:xfrm>
          <a:prstGeom prst="rect">
            <a:avLst/>
          </a:prstGeom>
        </p:spPr>
        <p:txBody>
          <a:bodyPr/>
          <a:lstStyle/>
          <a:p>
            <a:fld id="{CFBF0D17-282E-DF45-A12D-FAEDC388C2C9}" type="datetimeFigureOut">
              <a:rPr lang="en-CO" smtClean="0"/>
              <a:t>03/03/2025</a:t>
            </a:fld>
            <a:endParaRPr lang="en-CO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935A84D-0E88-0549-A665-6ACC8A70BC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97885" y="6356350"/>
            <a:ext cx="3155515" cy="365125"/>
          </a:xfrm>
          <a:prstGeom prst="rect">
            <a:avLst/>
          </a:prstGeom>
        </p:spPr>
        <p:txBody>
          <a:bodyPr/>
          <a:lstStyle/>
          <a:p>
            <a:endParaRPr lang="en-CO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D5A1B5C9-53BF-2D47-8799-5BF115B17F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199362" cy="365125"/>
          </a:xfrm>
          <a:prstGeom prst="rect">
            <a:avLst/>
          </a:prstGeom>
        </p:spPr>
        <p:txBody>
          <a:bodyPr/>
          <a:lstStyle/>
          <a:p>
            <a:fld id="{7AF24385-B50C-564B-8660-28097BA70904}" type="slidenum">
              <a:rPr lang="en-CO" smtClean="0"/>
              <a:t>‹Nº›</a:t>
            </a:fld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8160220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1D5D236E-058E-6E49-9BDD-175E14ADC4E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3068876" y="6356350"/>
            <a:ext cx="1577236" cy="365125"/>
          </a:xfrm>
          <a:prstGeom prst="rect">
            <a:avLst/>
          </a:prstGeom>
        </p:spPr>
        <p:txBody>
          <a:bodyPr/>
          <a:lstStyle/>
          <a:p>
            <a:fld id="{CFBF0D17-282E-DF45-A12D-FAEDC388C2C9}" type="datetimeFigureOut">
              <a:rPr lang="en-CO" smtClean="0"/>
              <a:t>03/03/2025</a:t>
            </a:fld>
            <a:endParaRPr lang="en-CO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DF60867-FEE0-8D49-A839-2793B0756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997885" y="6356350"/>
            <a:ext cx="3155515" cy="365125"/>
          </a:xfrm>
          <a:prstGeom prst="rect">
            <a:avLst/>
          </a:prstGeom>
        </p:spPr>
        <p:txBody>
          <a:bodyPr/>
          <a:lstStyle/>
          <a:p>
            <a:endParaRPr lang="en-CO" dirty="0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69987FA-39DB-D54F-840D-44EF0E67AE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199362" cy="365125"/>
          </a:xfrm>
          <a:prstGeom prst="rect">
            <a:avLst/>
          </a:prstGeom>
        </p:spPr>
        <p:txBody>
          <a:bodyPr/>
          <a:lstStyle/>
          <a:p>
            <a:fld id="{7AF24385-B50C-564B-8660-28097BA70904}" type="slidenum">
              <a:rPr lang="en-CO" smtClean="0"/>
              <a:t>‹Nº›</a:t>
            </a:fld>
            <a:endParaRPr lang="en-CO" dirty="0"/>
          </a:p>
        </p:txBody>
      </p:sp>
    </p:spTree>
    <p:extLst>
      <p:ext uri="{BB962C8B-B14F-4D97-AF65-F5344CB8AC3E}">
        <p14:creationId xmlns:p14="http://schemas.microsoft.com/office/powerpoint/2010/main" val="56614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E6AFAE2-F28B-784C-8DB3-1318A7C35F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CO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5BCE55-4D57-8544-B628-8EB333401A3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CO"/>
          </a:p>
        </p:txBody>
      </p:sp>
    </p:spTree>
    <p:extLst>
      <p:ext uri="{BB962C8B-B14F-4D97-AF65-F5344CB8AC3E}">
        <p14:creationId xmlns:p14="http://schemas.microsoft.com/office/powerpoint/2010/main" val="13529607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diagramLayout" Target="../diagrams/layout2.xml"/><Relationship Id="rId7" Type="http://schemas.openxmlformats.org/officeDocument/2006/relationships/image" Target="../media/image43.pn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Relationship Id="rId9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3.jp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image" Target="../media/image1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753D6A-9C63-D345-B6B2-9BA9266E41D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s-CO" b="1" dirty="0"/>
              <a:t>DCR-Cambie.</a:t>
            </a:r>
            <a:endParaRPr lang="en-CO" b="1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B1CC63B-1F2F-D64D-9CB5-3B702E7F0F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777635" y="4296641"/>
            <a:ext cx="6597041" cy="1131886"/>
          </a:xfrm>
        </p:spPr>
        <p:txBody>
          <a:bodyPr>
            <a:normAutofit/>
          </a:bodyPr>
          <a:lstStyle/>
          <a:p>
            <a:r>
              <a:rPr lang="es-CO" b="1" dirty="0"/>
              <a:t>Corporación Acción Técnica Social – ATS</a:t>
            </a:r>
          </a:p>
          <a:p>
            <a:r>
              <a:rPr lang="es-CO" b="1" dirty="0"/>
              <a:t>Daniel Rojas Estupiñan. </a:t>
            </a:r>
            <a:r>
              <a:rPr lang="es-CO" b="1" dirty="0" err="1"/>
              <a:t>Coordinator</a:t>
            </a:r>
            <a:r>
              <a:rPr lang="es-CO" b="1" dirty="0"/>
              <a:t>.</a:t>
            </a:r>
          </a:p>
        </p:txBody>
      </p:sp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7D681B67-A4D6-38BB-4F1C-187A3A09F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70918" y="58120"/>
            <a:ext cx="2128485" cy="212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571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>
            <a:extLst>
              <a:ext uri="{FF2B5EF4-FFF2-40B4-BE49-F238E27FC236}">
                <a16:creationId xmlns:a16="http://schemas.microsoft.com/office/drawing/2014/main" id="{96700679-3C76-81C8-DD3F-C396800D81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3615" y="1049216"/>
            <a:ext cx="3976791" cy="26229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48C1D7C3-B539-2EAB-2606-00DA833E36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4039" y="3890217"/>
            <a:ext cx="3515944" cy="25928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7509E58F-3CC3-260A-AABD-5E61B63860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14588" y="1684272"/>
            <a:ext cx="2739301" cy="39756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2845668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7AEA7450-97B6-C916-2DD8-06FCFF4AAE1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726815"/>
            <a:ext cx="4055149" cy="270911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EEA857B-732F-BCD4-24BE-36C2376987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22030" y="3801755"/>
            <a:ext cx="4055149" cy="2726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000EA3C-07F4-E7AE-965A-949293D3AA2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269" y="3801755"/>
            <a:ext cx="3941634" cy="272615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EF493E21-572C-AE51-E72E-9375C07D875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23296" y="804023"/>
            <a:ext cx="3941634" cy="26249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360832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n 14">
            <a:extLst>
              <a:ext uri="{FF2B5EF4-FFF2-40B4-BE49-F238E27FC236}">
                <a16:creationId xmlns:a16="http://schemas.microsoft.com/office/drawing/2014/main" id="{13C3A3AA-46EE-234C-6769-19609B843C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3269" y="1065320"/>
            <a:ext cx="3339537" cy="217262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DB3A1EDC-0640-5427-C079-DA5C53F8A5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72" y="1187453"/>
            <a:ext cx="2952021" cy="193354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5B93B319-D39B-5283-02F6-1B11967084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8801" y="822404"/>
            <a:ext cx="2149026" cy="483911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2FF829F5-ACFD-A542-091D-AF971C3BB0D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84704" y="3737006"/>
            <a:ext cx="3748206" cy="248165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429631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DA13FD-41F3-64D3-AEDC-51291279E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36657" y="265832"/>
            <a:ext cx="8943584" cy="786679"/>
          </a:xfrm>
        </p:spPr>
        <p:txBody>
          <a:bodyPr>
            <a:normAutofit/>
          </a:bodyPr>
          <a:lstStyle/>
          <a:p>
            <a:pPr algn="ctr"/>
            <a:r>
              <a:rPr lang="es-CO" b="1" dirty="0" err="1"/>
              <a:t>Results</a:t>
            </a:r>
            <a:r>
              <a:rPr lang="es-CO" b="1" dirty="0"/>
              <a:t>.</a:t>
            </a:r>
          </a:p>
        </p:txBody>
      </p:sp>
      <p:graphicFrame>
        <p:nvGraphicFramePr>
          <p:cNvPr id="7" name="Marcador de contenido 2">
            <a:extLst>
              <a:ext uri="{FF2B5EF4-FFF2-40B4-BE49-F238E27FC236}">
                <a16:creationId xmlns:a16="http://schemas.microsoft.com/office/drawing/2014/main" id="{353AF69A-17C2-36D4-B8EA-E83E57EB60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626501020"/>
              </p:ext>
            </p:extLst>
          </p:nvPr>
        </p:nvGraphicFramePr>
        <p:xfrm>
          <a:off x="1627345" y="3546331"/>
          <a:ext cx="9362209" cy="325668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7F6CB157-0D43-2F9F-5729-601C4B5AAA8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37438" y="1295834"/>
            <a:ext cx="2958562" cy="21331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F6432D5-1DEE-6764-4D10-DC89F8D8366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460672" y="1199025"/>
            <a:ext cx="2119909" cy="232342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8326981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Marcador de contenido 2">
            <a:extLst>
              <a:ext uri="{FF2B5EF4-FFF2-40B4-BE49-F238E27FC236}">
                <a16:creationId xmlns:a16="http://schemas.microsoft.com/office/drawing/2014/main" id="{C50CF133-AAA9-1E8D-98D0-521AC5B50D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828751477"/>
              </p:ext>
            </p:extLst>
          </p:nvPr>
        </p:nvGraphicFramePr>
        <p:xfrm>
          <a:off x="3083039" y="1030455"/>
          <a:ext cx="7269366" cy="306586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n 4">
            <a:extLst>
              <a:ext uri="{FF2B5EF4-FFF2-40B4-BE49-F238E27FC236}">
                <a16:creationId xmlns:a16="http://schemas.microsoft.com/office/drawing/2014/main" id="{8A4C41F4-DC1B-4FBF-EB9C-0B0B79176DE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91845" y="1391925"/>
            <a:ext cx="2095500" cy="269173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DB087AF5-8A83-F854-A48F-09C171E3B55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3989593" y="3774655"/>
            <a:ext cx="1934120" cy="31047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D1262CA1-0D0A-BE07-8EFD-815FF8DAC8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48983" y="4359981"/>
            <a:ext cx="2896890" cy="194822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82648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7F0D5F03-7D74-2370-C131-0553F4E76CB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657" y="2280212"/>
            <a:ext cx="2900711" cy="36302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24B206BA-AFD5-2DB7-81CB-03098CEF38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7369" y="2280212"/>
            <a:ext cx="2982218" cy="36302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C49B3C6-876D-8E21-57C9-BF169A79E1BB}"/>
              </a:ext>
            </a:extLst>
          </p:cNvPr>
          <p:cNvSpPr txBox="1"/>
          <p:nvPr/>
        </p:nvSpPr>
        <p:spPr>
          <a:xfrm>
            <a:off x="3385040" y="363797"/>
            <a:ext cx="609407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CO" sz="4000" b="1" dirty="0" err="1"/>
              <a:t>Research</a:t>
            </a:r>
            <a:r>
              <a:rPr lang="es-CO" sz="4000" b="1" dirty="0"/>
              <a:t> and </a:t>
            </a:r>
            <a:r>
              <a:rPr lang="es-CO" sz="4000" b="1" dirty="0" err="1"/>
              <a:t>evidence</a:t>
            </a:r>
            <a:r>
              <a:rPr lang="es-CO" sz="4000" b="1" dirty="0"/>
              <a:t> </a:t>
            </a:r>
            <a:r>
              <a:rPr lang="es-CO" sz="4000" b="1" dirty="0" err="1"/>
              <a:t>generation</a:t>
            </a:r>
            <a:endParaRPr lang="es-CO" sz="4000" b="1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372D8E3E-A808-EA05-4537-82DAA5CA67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71422" y="1944544"/>
            <a:ext cx="3027235" cy="412084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3685931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1C0D528-B3A4-5C91-C8B0-8721E89257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7162" y="1003823"/>
            <a:ext cx="7891398" cy="3313534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Skill enhancement and job search for users.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Communication and good relationship with the general community, pedagogy in changing the narrative.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Continuous team training (exchange of international experiences).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Management and adaptation of waves of violence focused on heroin users.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n-US" sz="2000" dirty="0"/>
              <a:t>Advising the government on the creation of technical guidelines for the creation of supervised consumption rooms.</a:t>
            </a:r>
            <a:endParaRPr lang="es-CO" sz="20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B655C6E7-6156-3D5D-B1C3-25F1B3CF4E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8560" y="1613799"/>
            <a:ext cx="1964962" cy="315017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6B158A2C-9F7F-C5C8-118D-0F798A19150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07535" y="4324138"/>
            <a:ext cx="3040282" cy="22313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0764ADB5-200A-D717-A054-8004BD9D3E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4296336"/>
            <a:ext cx="3176141" cy="228697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73321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333A6A2-9BEE-A2FD-3941-E7CA20C5D7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8731" y="378706"/>
            <a:ext cx="8943584" cy="849737"/>
          </a:xfrm>
        </p:spPr>
        <p:txBody>
          <a:bodyPr>
            <a:normAutofit/>
          </a:bodyPr>
          <a:lstStyle/>
          <a:p>
            <a:pPr algn="ctr"/>
            <a:r>
              <a:rPr lang="es-CO" b="1" dirty="0"/>
              <a:t>Future </a:t>
            </a:r>
            <a:r>
              <a:rPr lang="es-CO" b="1" dirty="0" err="1"/>
              <a:t>challenges</a:t>
            </a:r>
            <a:endParaRPr lang="es-CO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A992EC9-024C-DFB6-CD59-0B5B07A4A8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05841" y="1490345"/>
            <a:ext cx="8780318" cy="4351338"/>
          </a:xfrm>
        </p:spPr>
        <p:txBody>
          <a:bodyPr>
            <a:normAutofit lnSpcReduction="10000"/>
          </a:bodyPr>
          <a:lstStyle/>
          <a:p>
            <a:pPr marL="514350" indent="-514350" algn="just">
              <a:buAutoNum type="arabicPeriod"/>
            </a:pPr>
            <a:r>
              <a:rPr lang="en-US" sz="2400" dirty="0"/>
              <a:t>Regulation and standards that are easy to implement for the benefit of the territories.</a:t>
            </a:r>
          </a:p>
          <a:p>
            <a:pPr marL="514350" indent="-514350" algn="just">
              <a:buAutoNum type="arabicPeriod"/>
            </a:pPr>
            <a:r>
              <a:rPr lang="en-US" sz="2400" dirty="0"/>
              <a:t>Public resources that generate support for the SCS.</a:t>
            </a:r>
          </a:p>
          <a:p>
            <a:pPr marL="514350" indent="-514350" algn="just">
              <a:buAutoNum type="arabicPeriod"/>
            </a:pPr>
            <a:r>
              <a:rPr lang="en-US" sz="2400" dirty="0"/>
              <a:t>Development of integrated space, which includes use by smoking.</a:t>
            </a:r>
          </a:p>
          <a:p>
            <a:pPr marL="514350" indent="-514350" algn="just">
              <a:buAutoNum type="arabicPeriod"/>
            </a:pPr>
            <a:r>
              <a:rPr lang="en-US" sz="2400" dirty="0"/>
              <a:t>Approval for the use of oxygen in our facility and ambulances availability.</a:t>
            </a:r>
          </a:p>
          <a:p>
            <a:pPr marL="514350" indent="-514350" algn="just">
              <a:buAutoNum type="arabicPeriod"/>
            </a:pPr>
            <a:r>
              <a:rPr lang="en-US" sz="2400" dirty="0"/>
              <a:t>Maintaining adherence.</a:t>
            </a:r>
          </a:p>
          <a:p>
            <a:pPr marL="514350" indent="-514350" algn="just">
              <a:buAutoNum type="arabicPeriod"/>
            </a:pPr>
            <a:r>
              <a:rPr lang="en-US" sz="2400" dirty="0"/>
              <a:t>Articulation to generate access to methadone and antiretroviral treatment.</a:t>
            </a:r>
          </a:p>
          <a:p>
            <a:pPr marL="514350" indent="-514350" algn="just">
              <a:buAutoNum type="arabicPeriod"/>
            </a:pPr>
            <a:r>
              <a:rPr lang="en-US" sz="2400" dirty="0"/>
              <a:t>safe supply.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242658367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9B8B49ED-6693-497D-8823-F50F891E8D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24" name="Rectangle 9">
            <a:extLst>
              <a:ext uri="{FF2B5EF4-FFF2-40B4-BE49-F238E27FC236}">
                <a16:creationId xmlns:a16="http://schemas.microsoft.com/office/drawing/2014/main" id="{8DCD3BD4-4F32-431E-A9C3-8D2DA60CD7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: Shape 11">
            <a:extLst>
              <a:ext uri="{FF2B5EF4-FFF2-40B4-BE49-F238E27FC236}">
                <a16:creationId xmlns:a16="http://schemas.microsoft.com/office/drawing/2014/main" id="{336AAC24-A98C-465E-AFEE-69D698E773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9149158 w 12192000"/>
              <a:gd name="connsiteY0" fmla="*/ 2038490 h 6858000"/>
              <a:gd name="connsiteX1" fmla="*/ 9164184 w 12192000"/>
              <a:gd name="connsiteY1" fmla="*/ 2044026 h 6858000"/>
              <a:gd name="connsiteX2" fmla="*/ 9172532 w 12192000"/>
              <a:gd name="connsiteY2" fmla="*/ 2045543 h 6858000"/>
              <a:gd name="connsiteX3" fmla="*/ 9171580 w 12192000"/>
              <a:gd name="connsiteY3" fmla="*/ 2056997 h 6858000"/>
              <a:gd name="connsiteX4" fmla="*/ 9161257 w 12192000"/>
              <a:gd name="connsiteY4" fmla="*/ 2098605 h 6858000"/>
              <a:gd name="connsiteX5" fmla="*/ 9138232 w 12192000"/>
              <a:gd name="connsiteY5" fmla="*/ 2059518 h 6858000"/>
              <a:gd name="connsiteX6" fmla="*/ 9149158 w 12192000"/>
              <a:gd name="connsiteY6" fmla="*/ 2038490 h 6858000"/>
              <a:gd name="connsiteX7" fmla="*/ 9177606 w 12192000"/>
              <a:gd name="connsiteY7" fmla="*/ 1977215 h 6858000"/>
              <a:gd name="connsiteX8" fmla="*/ 9181592 w 12192000"/>
              <a:gd name="connsiteY8" fmla="*/ 1987782 h 6858000"/>
              <a:gd name="connsiteX9" fmla="*/ 9181923 w 12192000"/>
              <a:gd name="connsiteY9" fmla="*/ 1998627 h 6858000"/>
              <a:gd name="connsiteX10" fmla="*/ 9182316 w 12192000"/>
              <a:gd name="connsiteY10" fmla="*/ 2031066 h 6858000"/>
              <a:gd name="connsiteX11" fmla="*/ 9182278 w 12192000"/>
              <a:gd name="connsiteY11" fmla="*/ 2047313 h 6858000"/>
              <a:gd name="connsiteX12" fmla="*/ 9172532 w 12192000"/>
              <a:gd name="connsiteY12" fmla="*/ 2045543 h 6858000"/>
              <a:gd name="connsiteX13" fmla="*/ 9173842 w 12192000"/>
              <a:gd name="connsiteY13" fmla="*/ 2029805 h 6858000"/>
              <a:gd name="connsiteX14" fmla="*/ 9177334 w 12192000"/>
              <a:gd name="connsiteY14" fmla="*/ 1979903 h 6858000"/>
              <a:gd name="connsiteX15" fmla="*/ 3696300 w 12192000"/>
              <a:gd name="connsiteY15" fmla="*/ 1578900 h 6858000"/>
              <a:gd name="connsiteX16" fmla="*/ 3738823 w 12192000"/>
              <a:gd name="connsiteY16" fmla="*/ 1596298 h 6858000"/>
              <a:gd name="connsiteX17" fmla="*/ 3714409 w 12192000"/>
              <a:gd name="connsiteY17" fmla="*/ 1593618 h 6858000"/>
              <a:gd name="connsiteX18" fmla="*/ 3693161 w 12192000"/>
              <a:gd name="connsiteY18" fmla="*/ 1582501 h 6858000"/>
              <a:gd name="connsiteX19" fmla="*/ 3696300 w 12192000"/>
              <a:gd name="connsiteY19" fmla="*/ 1578900 h 6858000"/>
              <a:gd name="connsiteX20" fmla="*/ 3918454 w 12192000"/>
              <a:gd name="connsiteY20" fmla="*/ 1175387 h 6858000"/>
              <a:gd name="connsiteX21" fmla="*/ 4173607 w 12192000"/>
              <a:gd name="connsiteY21" fmla="*/ 1280040 h 6858000"/>
              <a:gd name="connsiteX22" fmla="*/ 4170135 w 12192000"/>
              <a:gd name="connsiteY22" fmla="*/ 1283683 h 6858000"/>
              <a:gd name="connsiteX23" fmla="*/ 3918454 w 12192000"/>
              <a:gd name="connsiteY23" fmla="*/ 1175387 h 6858000"/>
              <a:gd name="connsiteX24" fmla="*/ 8109090 w 12192000"/>
              <a:gd name="connsiteY24" fmla="*/ 602108 h 6858000"/>
              <a:gd name="connsiteX25" fmla="*/ 8113034 w 12192000"/>
              <a:gd name="connsiteY25" fmla="*/ 602645 h 6858000"/>
              <a:gd name="connsiteX26" fmla="*/ 8111220 w 12192000"/>
              <a:gd name="connsiteY26" fmla="*/ 603405 h 6858000"/>
              <a:gd name="connsiteX27" fmla="*/ 8489536 w 12192000"/>
              <a:gd name="connsiteY27" fmla="*/ 389280 h 6858000"/>
              <a:gd name="connsiteX28" fmla="*/ 8470194 w 12192000"/>
              <a:gd name="connsiteY28" fmla="*/ 397527 h 6858000"/>
              <a:gd name="connsiteX29" fmla="*/ 8373511 w 12192000"/>
              <a:gd name="connsiteY29" fmla="*/ 465608 h 6858000"/>
              <a:gd name="connsiteX30" fmla="*/ 8231753 w 12192000"/>
              <a:gd name="connsiteY30" fmla="*/ 560890 h 6858000"/>
              <a:gd name="connsiteX31" fmla="*/ 8199967 w 12192000"/>
              <a:gd name="connsiteY31" fmla="*/ 553465 h 6858000"/>
              <a:gd name="connsiteX32" fmla="*/ 8175616 w 12192000"/>
              <a:gd name="connsiteY32" fmla="*/ 546483 h 6858000"/>
              <a:gd name="connsiteX33" fmla="*/ 8128578 w 12192000"/>
              <a:gd name="connsiteY33" fmla="*/ 563992 h 6858000"/>
              <a:gd name="connsiteX34" fmla="*/ 8104845 w 12192000"/>
              <a:gd name="connsiteY34" fmla="*/ 593172 h 6858000"/>
              <a:gd name="connsiteX35" fmla="*/ 8105615 w 12192000"/>
              <a:gd name="connsiteY35" fmla="*/ 599991 h 6858000"/>
              <a:gd name="connsiteX36" fmla="*/ 8109090 w 12192000"/>
              <a:gd name="connsiteY36" fmla="*/ 602108 h 6858000"/>
              <a:gd name="connsiteX37" fmla="*/ 8092049 w 12192000"/>
              <a:gd name="connsiteY37" fmla="*/ 599788 h 6858000"/>
              <a:gd name="connsiteX38" fmla="*/ 8047646 w 12192000"/>
              <a:gd name="connsiteY38" fmla="*/ 588557 h 6858000"/>
              <a:gd name="connsiteX39" fmla="*/ 7793637 w 12192000"/>
              <a:gd name="connsiteY39" fmla="*/ 681868 h 6858000"/>
              <a:gd name="connsiteX40" fmla="*/ 6007741 w 12192000"/>
              <a:gd name="connsiteY40" fmla="*/ 1095470 h 6858000"/>
              <a:gd name="connsiteX41" fmla="*/ 5902533 w 12192000"/>
              <a:gd name="connsiteY41" fmla="*/ 1103650 h 6858000"/>
              <a:gd name="connsiteX42" fmla="*/ 5164222 w 12192000"/>
              <a:gd name="connsiteY42" fmla="*/ 1163546 h 6858000"/>
              <a:gd name="connsiteX43" fmla="*/ 4395075 w 12192000"/>
              <a:gd name="connsiteY43" fmla="*/ 1082763 h 6858000"/>
              <a:gd name="connsiteX44" fmla="*/ 3939440 w 12192000"/>
              <a:gd name="connsiteY44" fmla="*/ 891265 h 6858000"/>
              <a:gd name="connsiteX45" fmla="*/ 3747894 w 12192000"/>
              <a:gd name="connsiteY45" fmla="*/ 801994 h 6858000"/>
              <a:gd name="connsiteX46" fmla="*/ 3569553 w 12192000"/>
              <a:gd name="connsiteY46" fmla="*/ 697970 h 6858000"/>
              <a:gd name="connsiteX47" fmla="*/ 3507813 w 12192000"/>
              <a:gd name="connsiteY47" fmla="*/ 680216 h 6858000"/>
              <a:gd name="connsiteX48" fmla="*/ 3490455 w 12192000"/>
              <a:gd name="connsiteY48" fmla="*/ 682587 h 6858000"/>
              <a:gd name="connsiteX49" fmla="*/ 3477246 w 12192000"/>
              <a:gd name="connsiteY49" fmla="*/ 691971 h 6858000"/>
              <a:gd name="connsiteX50" fmla="*/ 3484273 w 12192000"/>
              <a:gd name="connsiteY50" fmla="*/ 701857 h 6858000"/>
              <a:gd name="connsiteX51" fmla="*/ 3495638 w 12192000"/>
              <a:gd name="connsiteY51" fmla="*/ 705849 h 6858000"/>
              <a:gd name="connsiteX52" fmla="*/ 3548914 w 12192000"/>
              <a:gd name="connsiteY52" fmla="*/ 733487 h 6858000"/>
              <a:gd name="connsiteX53" fmla="*/ 3551504 w 12192000"/>
              <a:gd name="connsiteY53" fmla="*/ 753036 h 6858000"/>
              <a:gd name="connsiteX54" fmla="*/ 3562075 w 12192000"/>
              <a:gd name="connsiteY54" fmla="*/ 765715 h 6858000"/>
              <a:gd name="connsiteX55" fmla="*/ 3605942 w 12192000"/>
              <a:gd name="connsiteY55" fmla="*/ 772481 h 6858000"/>
              <a:gd name="connsiteX56" fmla="*/ 3499309 w 12192000"/>
              <a:gd name="connsiteY56" fmla="*/ 737079 h 6858000"/>
              <a:gd name="connsiteX57" fmla="*/ 3473788 w 12192000"/>
              <a:gd name="connsiteY57" fmla="*/ 711717 h 6858000"/>
              <a:gd name="connsiteX58" fmla="*/ 3437248 w 12192000"/>
              <a:gd name="connsiteY58" fmla="*/ 714263 h 6858000"/>
              <a:gd name="connsiteX59" fmla="*/ 3413254 w 12192000"/>
              <a:gd name="connsiteY59" fmla="*/ 712874 h 6858000"/>
              <a:gd name="connsiteX60" fmla="*/ 3362511 w 12192000"/>
              <a:gd name="connsiteY60" fmla="*/ 677414 h 6858000"/>
              <a:gd name="connsiteX61" fmla="*/ 3344467 w 12192000"/>
              <a:gd name="connsiteY61" fmla="*/ 679599 h 6858000"/>
              <a:gd name="connsiteX62" fmla="*/ 3347971 w 12192000"/>
              <a:gd name="connsiteY62" fmla="*/ 692328 h 6858000"/>
              <a:gd name="connsiteX63" fmla="*/ 3363008 w 12192000"/>
              <a:gd name="connsiteY63" fmla="*/ 711713 h 6858000"/>
              <a:gd name="connsiteX64" fmla="*/ 3362637 w 12192000"/>
              <a:gd name="connsiteY64" fmla="*/ 727058 h 6858000"/>
              <a:gd name="connsiteX65" fmla="*/ 3376167 w 12192000"/>
              <a:gd name="connsiteY65" fmla="*/ 759779 h 6858000"/>
              <a:gd name="connsiteX66" fmla="*/ 3406203 w 12192000"/>
              <a:gd name="connsiteY66" fmla="*/ 808483 h 6858000"/>
              <a:gd name="connsiteX67" fmla="*/ 3420116 w 12192000"/>
              <a:gd name="connsiteY67" fmla="*/ 820757 h 6858000"/>
              <a:gd name="connsiteX68" fmla="*/ 3429194 w 12192000"/>
              <a:gd name="connsiteY68" fmla="*/ 825831 h 6858000"/>
              <a:gd name="connsiteX69" fmla="*/ 3619149 w 12192000"/>
              <a:gd name="connsiteY69" fmla="*/ 1006561 h 6858000"/>
              <a:gd name="connsiteX70" fmla="*/ 3818654 w 12192000"/>
              <a:gd name="connsiteY70" fmla="*/ 1120369 h 6858000"/>
              <a:gd name="connsiteX71" fmla="*/ 3824021 w 12192000"/>
              <a:gd name="connsiteY71" fmla="*/ 1125355 h 6858000"/>
              <a:gd name="connsiteX72" fmla="*/ 3736668 w 12192000"/>
              <a:gd name="connsiteY72" fmla="*/ 1107215 h 6858000"/>
              <a:gd name="connsiteX73" fmla="*/ 3540174 w 12192000"/>
              <a:gd name="connsiteY73" fmla="*/ 1014247 h 6858000"/>
              <a:gd name="connsiteX74" fmla="*/ 3421640 w 12192000"/>
              <a:gd name="connsiteY74" fmla="*/ 955861 h 6858000"/>
              <a:gd name="connsiteX75" fmla="*/ 3404753 w 12192000"/>
              <a:gd name="connsiteY75" fmla="*/ 944484 h 6858000"/>
              <a:gd name="connsiteX76" fmla="*/ 3393138 w 12192000"/>
              <a:gd name="connsiteY76" fmla="*/ 941865 h 6858000"/>
              <a:gd name="connsiteX77" fmla="*/ 3385712 w 12192000"/>
              <a:gd name="connsiteY77" fmla="*/ 952159 h 6858000"/>
              <a:gd name="connsiteX78" fmla="*/ 3398641 w 12192000"/>
              <a:gd name="connsiteY78" fmla="*/ 986025 h 6858000"/>
              <a:gd name="connsiteX79" fmla="*/ 3489975 w 12192000"/>
              <a:gd name="connsiteY79" fmla="*/ 1045560 h 6858000"/>
              <a:gd name="connsiteX80" fmla="*/ 3617273 w 12192000"/>
              <a:gd name="connsiteY80" fmla="*/ 1114697 h 6858000"/>
              <a:gd name="connsiteX81" fmla="*/ 3623898 w 12192000"/>
              <a:gd name="connsiteY81" fmla="*/ 1123556 h 6858000"/>
              <a:gd name="connsiteX82" fmla="*/ 3552438 w 12192000"/>
              <a:gd name="connsiteY82" fmla="*/ 1090606 h 6858000"/>
              <a:gd name="connsiteX83" fmla="*/ 3482417 w 12192000"/>
              <a:gd name="connsiteY83" fmla="*/ 1059092 h 6858000"/>
              <a:gd name="connsiteX84" fmla="*/ 3463468 w 12192000"/>
              <a:gd name="connsiteY84" fmla="*/ 1057629 h 6858000"/>
              <a:gd name="connsiteX85" fmla="*/ 3459472 w 12192000"/>
              <a:gd name="connsiteY85" fmla="*/ 1074217 h 6858000"/>
              <a:gd name="connsiteX86" fmla="*/ 3494211 w 12192000"/>
              <a:gd name="connsiteY86" fmla="*/ 1112153 h 6858000"/>
              <a:gd name="connsiteX87" fmla="*/ 3663137 w 12192000"/>
              <a:gd name="connsiteY87" fmla="*/ 1205775 h 6858000"/>
              <a:gd name="connsiteX88" fmla="*/ 3748466 w 12192000"/>
              <a:gd name="connsiteY88" fmla="*/ 1260936 h 6858000"/>
              <a:gd name="connsiteX89" fmla="*/ 3753142 w 12192000"/>
              <a:gd name="connsiteY89" fmla="*/ 1276208 h 6858000"/>
              <a:gd name="connsiteX90" fmla="*/ 3791960 w 12192000"/>
              <a:gd name="connsiteY90" fmla="*/ 1298886 h 6858000"/>
              <a:gd name="connsiteX91" fmla="*/ 3816039 w 12192000"/>
              <a:gd name="connsiteY91" fmla="*/ 1301606 h 6858000"/>
              <a:gd name="connsiteX92" fmla="*/ 4094439 w 12192000"/>
              <a:gd name="connsiteY92" fmla="*/ 1448806 h 6858000"/>
              <a:gd name="connsiteX93" fmla="*/ 4222870 w 12192000"/>
              <a:gd name="connsiteY93" fmla="*/ 1493379 h 6858000"/>
              <a:gd name="connsiteX94" fmla="*/ 4223141 w 12192000"/>
              <a:gd name="connsiteY94" fmla="*/ 1497641 h 6858000"/>
              <a:gd name="connsiteX95" fmla="*/ 4222428 w 12192000"/>
              <a:gd name="connsiteY95" fmla="*/ 1502292 h 6858000"/>
              <a:gd name="connsiteX96" fmla="*/ 4039973 w 12192000"/>
              <a:gd name="connsiteY96" fmla="*/ 1434198 h 6858000"/>
              <a:gd name="connsiteX97" fmla="*/ 3564773 w 12192000"/>
              <a:gd name="connsiteY97" fmla="*/ 1226279 h 6858000"/>
              <a:gd name="connsiteX98" fmla="*/ 3420650 w 12192000"/>
              <a:gd name="connsiteY98" fmla="*/ 1141464 h 6858000"/>
              <a:gd name="connsiteX99" fmla="*/ 3320669 w 12192000"/>
              <a:gd name="connsiteY99" fmla="*/ 1088883 h 6858000"/>
              <a:gd name="connsiteX100" fmla="*/ 3270102 w 12192000"/>
              <a:gd name="connsiteY100" fmla="*/ 1082659 h 6858000"/>
              <a:gd name="connsiteX101" fmla="*/ 3251648 w 12192000"/>
              <a:gd name="connsiteY101" fmla="*/ 1094290 h 6858000"/>
              <a:gd name="connsiteX102" fmla="*/ 3263506 w 12192000"/>
              <a:gd name="connsiteY102" fmla="*/ 1106005 h 6858000"/>
              <a:gd name="connsiteX103" fmla="*/ 3268636 w 12192000"/>
              <a:gd name="connsiteY103" fmla="*/ 1107265 h 6858000"/>
              <a:gd name="connsiteX104" fmla="*/ 3325089 w 12192000"/>
              <a:gd name="connsiteY104" fmla="*/ 1137201 h 6858000"/>
              <a:gd name="connsiteX105" fmla="*/ 3326003 w 12192000"/>
              <a:gd name="connsiteY105" fmla="*/ 1151585 h 6858000"/>
              <a:gd name="connsiteX106" fmla="*/ 3336410 w 12192000"/>
              <a:gd name="connsiteY106" fmla="*/ 1166967 h 6858000"/>
              <a:gd name="connsiteX107" fmla="*/ 3375112 w 12192000"/>
              <a:gd name="connsiteY107" fmla="*/ 1171943 h 6858000"/>
              <a:gd name="connsiteX108" fmla="*/ 3326222 w 12192000"/>
              <a:gd name="connsiteY108" fmla="*/ 1170885 h 6858000"/>
              <a:gd name="connsiteX109" fmla="*/ 3254679 w 12192000"/>
              <a:gd name="connsiteY109" fmla="*/ 1120765 h 6858000"/>
              <a:gd name="connsiteX110" fmla="*/ 3242188 w 12192000"/>
              <a:gd name="connsiteY110" fmla="*/ 1109662 h 6858000"/>
              <a:gd name="connsiteX111" fmla="*/ 3211499 w 12192000"/>
              <a:gd name="connsiteY111" fmla="*/ 1114184 h 6858000"/>
              <a:gd name="connsiteX112" fmla="*/ 3185849 w 12192000"/>
              <a:gd name="connsiteY112" fmla="*/ 1113265 h 6858000"/>
              <a:gd name="connsiteX113" fmla="*/ 3135843 w 12192000"/>
              <a:gd name="connsiteY113" fmla="*/ 1078789 h 6858000"/>
              <a:gd name="connsiteX114" fmla="*/ 3119118 w 12192000"/>
              <a:gd name="connsiteY114" fmla="*/ 1080546 h 6858000"/>
              <a:gd name="connsiteX115" fmla="*/ 3120198 w 12192000"/>
              <a:gd name="connsiteY115" fmla="*/ 1092226 h 6858000"/>
              <a:gd name="connsiteX116" fmla="*/ 3131691 w 12192000"/>
              <a:gd name="connsiteY116" fmla="*/ 1108819 h 6858000"/>
              <a:gd name="connsiteX117" fmla="*/ 3129914 w 12192000"/>
              <a:gd name="connsiteY117" fmla="*/ 1139097 h 6858000"/>
              <a:gd name="connsiteX118" fmla="*/ 3133955 w 12192000"/>
              <a:gd name="connsiteY118" fmla="*/ 1154983 h 6858000"/>
              <a:gd name="connsiteX119" fmla="*/ 3178170 w 12192000"/>
              <a:gd name="connsiteY119" fmla="*/ 1214855 h 6858000"/>
              <a:gd name="connsiteX120" fmla="*/ 3185378 w 12192000"/>
              <a:gd name="connsiteY120" fmla="*/ 1222303 h 6858000"/>
              <a:gd name="connsiteX121" fmla="*/ 3206608 w 12192000"/>
              <a:gd name="connsiteY121" fmla="*/ 1233153 h 6858000"/>
              <a:gd name="connsiteX122" fmla="*/ 3379140 w 12192000"/>
              <a:gd name="connsiteY122" fmla="*/ 1399351 h 6858000"/>
              <a:gd name="connsiteX123" fmla="*/ 3603118 w 12192000"/>
              <a:gd name="connsiteY123" fmla="*/ 1527375 h 6858000"/>
              <a:gd name="connsiteX124" fmla="*/ 3524809 w 12192000"/>
              <a:gd name="connsiteY124" fmla="*/ 1513774 h 6858000"/>
              <a:gd name="connsiteX125" fmla="*/ 3327498 w 12192000"/>
              <a:gd name="connsiteY125" fmla="*/ 1423859 h 6858000"/>
              <a:gd name="connsiteX126" fmla="*/ 3192949 w 12192000"/>
              <a:gd name="connsiteY126" fmla="*/ 1357211 h 6858000"/>
              <a:gd name="connsiteX127" fmla="*/ 3180259 w 12192000"/>
              <a:gd name="connsiteY127" fmla="*/ 1348280 h 6858000"/>
              <a:gd name="connsiteX128" fmla="*/ 3166204 w 12192000"/>
              <a:gd name="connsiteY128" fmla="*/ 1344345 h 6858000"/>
              <a:gd name="connsiteX129" fmla="*/ 3159212 w 12192000"/>
              <a:gd name="connsiteY129" fmla="*/ 1356197 h 6858000"/>
              <a:gd name="connsiteX130" fmla="*/ 3181004 w 12192000"/>
              <a:gd name="connsiteY130" fmla="*/ 1397043 h 6858000"/>
              <a:gd name="connsiteX131" fmla="*/ 3273385 w 12192000"/>
              <a:gd name="connsiteY131" fmla="*/ 1451888 h 6858000"/>
              <a:gd name="connsiteX132" fmla="*/ 3401776 w 12192000"/>
              <a:gd name="connsiteY132" fmla="*/ 1527602 h 6858000"/>
              <a:gd name="connsiteX133" fmla="*/ 3318130 w 12192000"/>
              <a:gd name="connsiteY133" fmla="*/ 1488342 h 6858000"/>
              <a:gd name="connsiteX134" fmla="*/ 3253694 w 12192000"/>
              <a:gd name="connsiteY134" fmla="*/ 1459909 h 6858000"/>
              <a:gd name="connsiteX135" fmla="*/ 3236182 w 12192000"/>
              <a:gd name="connsiteY135" fmla="*/ 1459882 h 6858000"/>
              <a:gd name="connsiteX136" fmla="*/ 3233020 w 12192000"/>
              <a:gd name="connsiteY136" fmla="*/ 1473687 h 6858000"/>
              <a:gd name="connsiteX137" fmla="*/ 3272474 w 12192000"/>
              <a:gd name="connsiteY137" fmla="*/ 1516958 h 6858000"/>
              <a:gd name="connsiteX138" fmla="*/ 3341300 w 12192000"/>
              <a:gd name="connsiteY138" fmla="*/ 1556133 h 6858000"/>
              <a:gd name="connsiteX139" fmla="*/ 3267359 w 12192000"/>
              <a:gd name="connsiteY139" fmla="*/ 1553009 h 6858000"/>
              <a:gd name="connsiteX140" fmla="*/ 3329832 w 12192000"/>
              <a:gd name="connsiteY140" fmla="*/ 1587586 h 6858000"/>
              <a:gd name="connsiteX141" fmla="*/ 3421490 w 12192000"/>
              <a:gd name="connsiteY141" fmla="*/ 1599301 h 6858000"/>
              <a:gd name="connsiteX142" fmla="*/ 3459923 w 12192000"/>
              <a:gd name="connsiteY142" fmla="*/ 1621220 h 6858000"/>
              <a:gd name="connsiteX143" fmla="*/ 3497490 w 12192000"/>
              <a:gd name="connsiteY143" fmla="*/ 1645392 h 6858000"/>
              <a:gd name="connsiteX144" fmla="*/ 3507803 w 12192000"/>
              <a:gd name="connsiteY144" fmla="*/ 1669911 h 6858000"/>
              <a:gd name="connsiteX145" fmla="*/ 3543290 w 12192000"/>
              <a:gd name="connsiteY145" fmla="*/ 1703729 h 6858000"/>
              <a:gd name="connsiteX146" fmla="*/ 3546999 w 12192000"/>
              <a:gd name="connsiteY146" fmla="*/ 1703818 h 6858000"/>
              <a:gd name="connsiteX147" fmla="*/ 3572295 w 12192000"/>
              <a:gd name="connsiteY147" fmla="*/ 1720349 h 6858000"/>
              <a:gd name="connsiteX148" fmla="*/ 3596922 w 12192000"/>
              <a:gd name="connsiteY148" fmla="*/ 1736961 h 6858000"/>
              <a:gd name="connsiteX149" fmla="*/ 3602119 w 12192000"/>
              <a:gd name="connsiteY149" fmla="*/ 1739285 h 6858000"/>
              <a:gd name="connsiteX150" fmla="*/ 3734798 w 12192000"/>
              <a:gd name="connsiteY150" fmla="*/ 1845349 h 6858000"/>
              <a:gd name="connsiteX151" fmla="*/ 3743174 w 12192000"/>
              <a:gd name="connsiteY151" fmla="*/ 1849972 h 6858000"/>
              <a:gd name="connsiteX152" fmla="*/ 3478101 w 12192000"/>
              <a:gd name="connsiteY152" fmla="*/ 1864630 h 6858000"/>
              <a:gd name="connsiteX153" fmla="*/ 3135293 w 12192000"/>
              <a:gd name="connsiteY153" fmla="*/ 1816496 h 6858000"/>
              <a:gd name="connsiteX154" fmla="*/ 3158510 w 12192000"/>
              <a:gd name="connsiteY154" fmla="*/ 1863880 h 6858000"/>
              <a:gd name="connsiteX155" fmla="*/ 3148907 w 12192000"/>
              <a:gd name="connsiteY155" fmla="*/ 1908797 h 6858000"/>
              <a:gd name="connsiteX156" fmla="*/ 3150229 w 12192000"/>
              <a:gd name="connsiteY156" fmla="*/ 2003660 h 6858000"/>
              <a:gd name="connsiteX157" fmla="*/ 3154219 w 12192000"/>
              <a:gd name="connsiteY157" fmla="*/ 2018746 h 6858000"/>
              <a:gd name="connsiteX158" fmla="*/ 3079313 w 12192000"/>
              <a:gd name="connsiteY158" fmla="*/ 2037482 h 6858000"/>
              <a:gd name="connsiteX159" fmla="*/ 3545961 w 12192000"/>
              <a:gd name="connsiteY159" fmla="*/ 2248584 h 6858000"/>
              <a:gd name="connsiteX160" fmla="*/ 3242382 w 12192000"/>
              <a:gd name="connsiteY160" fmla="*/ 2234890 h 6858000"/>
              <a:gd name="connsiteX161" fmla="*/ 3206852 w 12192000"/>
              <a:gd name="connsiteY161" fmla="*/ 2322137 h 6858000"/>
              <a:gd name="connsiteX162" fmla="*/ 3352854 w 12192000"/>
              <a:gd name="connsiteY162" fmla="*/ 2378270 h 6858000"/>
              <a:gd name="connsiteX163" fmla="*/ 3414532 w 12192000"/>
              <a:gd name="connsiteY163" fmla="*/ 2516826 h 6858000"/>
              <a:gd name="connsiteX164" fmla="*/ 3397577 w 12192000"/>
              <a:gd name="connsiteY164" fmla="*/ 2652556 h 6858000"/>
              <a:gd name="connsiteX165" fmla="*/ 3339773 w 12192000"/>
              <a:gd name="connsiteY165" fmla="*/ 2701969 h 6858000"/>
              <a:gd name="connsiteX166" fmla="*/ 3257041 w 12192000"/>
              <a:gd name="connsiteY166" fmla="*/ 2788223 h 6858000"/>
              <a:gd name="connsiteX167" fmla="*/ 3205892 w 12192000"/>
              <a:gd name="connsiteY167" fmla="*/ 2841661 h 6858000"/>
              <a:gd name="connsiteX168" fmla="*/ 3016267 w 12192000"/>
              <a:gd name="connsiteY168" fmla="*/ 2846107 h 6858000"/>
              <a:gd name="connsiteX169" fmla="*/ 3275450 w 12192000"/>
              <a:gd name="connsiteY169" fmla="*/ 2934701 h 6858000"/>
              <a:gd name="connsiteX170" fmla="*/ 3071009 w 12192000"/>
              <a:gd name="connsiteY170" fmla="*/ 2944432 h 6858000"/>
              <a:gd name="connsiteX171" fmla="*/ 3005039 w 12192000"/>
              <a:gd name="connsiteY171" fmla="*/ 2960743 h 6858000"/>
              <a:gd name="connsiteX172" fmla="*/ 3045255 w 12192000"/>
              <a:gd name="connsiteY172" fmla="*/ 2994795 h 6858000"/>
              <a:gd name="connsiteX173" fmla="*/ 3198769 w 12192000"/>
              <a:gd name="connsiteY173" fmla="*/ 3041966 h 6858000"/>
              <a:gd name="connsiteX174" fmla="*/ 3518098 w 12192000"/>
              <a:gd name="connsiteY174" fmla="*/ 3181525 h 6858000"/>
              <a:gd name="connsiteX175" fmla="*/ 3214876 w 12192000"/>
              <a:gd name="connsiteY175" fmla="*/ 3136382 h 6858000"/>
              <a:gd name="connsiteX176" fmla="*/ 3540876 w 12192000"/>
              <a:gd name="connsiteY176" fmla="*/ 3280232 h 6858000"/>
              <a:gd name="connsiteX177" fmla="*/ 3614558 w 12192000"/>
              <a:gd name="connsiteY177" fmla="*/ 3332242 h 6858000"/>
              <a:gd name="connsiteX178" fmla="*/ 3765439 w 12192000"/>
              <a:gd name="connsiteY178" fmla="*/ 3465091 h 6858000"/>
              <a:gd name="connsiteX179" fmla="*/ 3759506 w 12192000"/>
              <a:gd name="connsiteY179" fmla="*/ 3482990 h 6858000"/>
              <a:gd name="connsiteX180" fmla="*/ 3594905 w 12192000"/>
              <a:gd name="connsiteY180" fmla="*/ 3478499 h 6858000"/>
              <a:gd name="connsiteX181" fmla="*/ 3814430 w 12192000"/>
              <a:gd name="connsiteY181" fmla="*/ 3578876 h 6858000"/>
              <a:gd name="connsiteX182" fmla="*/ 4039126 w 12192000"/>
              <a:gd name="connsiteY182" fmla="*/ 3649369 h 6858000"/>
              <a:gd name="connsiteX183" fmla="*/ 3883152 w 12192000"/>
              <a:gd name="connsiteY183" fmla="*/ 3653497 h 6858000"/>
              <a:gd name="connsiteX184" fmla="*/ 3666446 w 12192000"/>
              <a:gd name="connsiteY184" fmla="*/ 3623911 h 6858000"/>
              <a:gd name="connsiteX185" fmla="*/ 3593589 w 12192000"/>
              <a:gd name="connsiteY185" fmla="*/ 3653674 h 6858000"/>
              <a:gd name="connsiteX186" fmla="*/ 3801238 w 12192000"/>
              <a:gd name="connsiteY186" fmla="*/ 3720862 h 6858000"/>
              <a:gd name="connsiteX187" fmla="*/ 3919545 w 12192000"/>
              <a:gd name="connsiteY187" fmla="*/ 3749213 h 6858000"/>
              <a:gd name="connsiteX188" fmla="*/ 3968059 w 12192000"/>
              <a:gd name="connsiteY188" fmla="*/ 3776085 h 6858000"/>
              <a:gd name="connsiteX189" fmla="*/ 4107750 w 12192000"/>
              <a:gd name="connsiteY189" fmla="*/ 3875932 h 6858000"/>
              <a:gd name="connsiteX190" fmla="*/ 4504087 w 12192000"/>
              <a:gd name="connsiteY190" fmla="*/ 3955698 h 6858000"/>
              <a:gd name="connsiteX191" fmla="*/ 5880284 w 12192000"/>
              <a:gd name="connsiteY191" fmla="*/ 3998656 h 6858000"/>
              <a:gd name="connsiteX192" fmla="*/ 8461494 w 12192000"/>
              <a:gd name="connsiteY192" fmla="*/ 3007971 h 6858000"/>
              <a:gd name="connsiteX193" fmla="*/ 8587378 w 12192000"/>
              <a:gd name="connsiteY193" fmla="*/ 2896089 h 6858000"/>
              <a:gd name="connsiteX194" fmla="*/ 8693826 w 12192000"/>
              <a:gd name="connsiteY194" fmla="*/ 2796225 h 6858000"/>
              <a:gd name="connsiteX195" fmla="*/ 8633488 w 12192000"/>
              <a:gd name="connsiteY195" fmla="*/ 2774007 h 6858000"/>
              <a:gd name="connsiteX196" fmla="*/ 8707444 w 12192000"/>
              <a:gd name="connsiteY196" fmla="*/ 2682105 h 6858000"/>
              <a:gd name="connsiteX197" fmla="*/ 8942552 w 12192000"/>
              <a:gd name="connsiteY197" fmla="*/ 2397549 h 6858000"/>
              <a:gd name="connsiteX198" fmla="*/ 9049260 w 12192000"/>
              <a:gd name="connsiteY198" fmla="*/ 2328253 h 6858000"/>
              <a:gd name="connsiteX199" fmla="*/ 9174304 w 12192000"/>
              <a:gd name="connsiteY199" fmla="*/ 2171379 h 6858000"/>
              <a:gd name="connsiteX200" fmla="*/ 9182228 w 12192000"/>
              <a:gd name="connsiteY200" fmla="*/ 2067678 h 6858000"/>
              <a:gd name="connsiteX201" fmla="*/ 9182278 w 12192000"/>
              <a:gd name="connsiteY201" fmla="*/ 2047313 h 6858000"/>
              <a:gd name="connsiteX202" fmla="*/ 9184334 w 12192000"/>
              <a:gd name="connsiteY202" fmla="*/ 2047686 h 6858000"/>
              <a:gd name="connsiteX203" fmla="*/ 9185124 w 12192000"/>
              <a:gd name="connsiteY203" fmla="*/ 1997142 h 6858000"/>
              <a:gd name="connsiteX204" fmla="*/ 9181592 w 12192000"/>
              <a:gd name="connsiteY204" fmla="*/ 1987782 h 6858000"/>
              <a:gd name="connsiteX205" fmla="*/ 9181190 w 12192000"/>
              <a:gd name="connsiteY205" fmla="*/ 1974586 h 6858000"/>
              <a:gd name="connsiteX206" fmla="*/ 9180252 w 12192000"/>
              <a:gd name="connsiteY206" fmla="*/ 1963164 h 6858000"/>
              <a:gd name="connsiteX207" fmla="*/ 9178804 w 12192000"/>
              <a:gd name="connsiteY207" fmla="*/ 1965349 h 6858000"/>
              <a:gd name="connsiteX208" fmla="*/ 9177606 w 12192000"/>
              <a:gd name="connsiteY208" fmla="*/ 1977215 h 6858000"/>
              <a:gd name="connsiteX209" fmla="*/ 9169614 w 12192000"/>
              <a:gd name="connsiteY209" fmla="*/ 1956030 h 6858000"/>
              <a:gd name="connsiteX210" fmla="*/ 9046406 w 12192000"/>
              <a:gd name="connsiteY210" fmla="*/ 1838718 h 6858000"/>
              <a:gd name="connsiteX211" fmla="*/ 8960873 w 12192000"/>
              <a:gd name="connsiteY211" fmla="*/ 1764524 h 6858000"/>
              <a:gd name="connsiteX212" fmla="*/ 8946755 w 12192000"/>
              <a:gd name="connsiteY212" fmla="*/ 1690806 h 6858000"/>
              <a:gd name="connsiteX213" fmla="*/ 8786897 w 12192000"/>
              <a:gd name="connsiteY213" fmla="*/ 1665607 h 6858000"/>
              <a:gd name="connsiteX214" fmla="*/ 8924505 w 12192000"/>
              <a:gd name="connsiteY214" fmla="*/ 1489227 h 6858000"/>
              <a:gd name="connsiteX215" fmla="*/ 8937122 w 12192000"/>
              <a:gd name="connsiteY215" fmla="*/ 1454681 h 6858000"/>
              <a:gd name="connsiteX216" fmla="*/ 8841119 w 12192000"/>
              <a:gd name="connsiteY216" fmla="*/ 1348202 h 6858000"/>
              <a:gd name="connsiteX217" fmla="*/ 8825548 w 12192000"/>
              <a:gd name="connsiteY217" fmla="*/ 1331028 h 6858000"/>
              <a:gd name="connsiteX218" fmla="*/ 8790413 w 12192000"/>
              <a:gd name="connsiteY218" fmla="*/ 1297436 h 6858000"/>
              <a:gd name="connsiteX219" fmla="*/ 8695944 w 12192000"/>
              <a:gd name="connsiteY219" fmla="*/ 1299752 h 6858000"/>
              <a:gd name="connsiteX220" fmla="*/ 8743050 w 12192000"/>
              <a:gd name="connsiteY220" fmla="*/ 1267471 h 6858000"/>
              <a:gd name="connsiteX221" fmla="*/ 8831902 w 12192000"/>
              <a:gd name="connsiteY221" fmla="*/ 1166250 h 6858000"/>
              <a:gd name="connsiteX222" fmla="*/ 8763628 w 12192000"/>
              <a:gd name="connsiteY222" fmla="*/ 1088084 h 6858000"/>
              <a:gd name="connsiteX223" fmla="*/ 8744052 w 12192000"/>
              <a:gd name="connsiteY223" fmla="*/ 1076766 h 6858000"/>
              <a:gd name="connsiteX224" fmla="*/ 8767977 w 12192000"/>
              <a:gd name="connsiteY224" fmla="*/ 1055883 h 6858000"/>
              <a:gd name="connsiteX225" fmla="*/ 8815418 w 12192000"/>
              <a:gd name="connsiteY225" fmla="*/ 986519 h 6858000"/>
              <a:gd name="connsiteX226" fmla="*/ 8839356 w 12192000"/>
              <a:gd name="connsiteY226" fmla="*/ 939330 h 6858000"/>
              <a:gd name="connsiteX227" fmla="*/ 8869964 w 12192000"/>
              <a:gd name="connsiteY227" fmla="*/ 917639 h 6858000"/>
              <a:gd name="connsiteX228" fmla="*/ 8876013 w 12192000"/>
              <a:gd name="connsiteY228" fmla="*/ 901606 h 6858000"/>
              <a:gd name="connsiteX229" fmla="*/ 8855230 w 12192000"/>
              <a:gd name="connsiteY229" fmla="*/ 828963 h 6858000"/>
              <a:gd name="connsiteX230" fmla="*/ 8844988 w 12192000"/>
              <a:gd name="connsiteY230" fmla="*/ 810876 h 6858000"/>
              <a:gd name="connsiteX231" fmla="*/ 8768255 w 12192000"/>
              <a:gd name="connsiteY231" fmla="*/ 747963 h 6858000"/>
              <a:gd name="connsiteX232" fmla="*/ 8692953 w 12192000"/>
              <a:gd name="connsiteY232" fmla="*/ 638707 h 6858000"/>
              <a:gd name="connsiteX233" fmla="*/ 8674423 w 12192000"/>
              <a:gd name="connsiteY233" fmla="*/ 564449 h 6858000"/>
              <a:gd name="connsiteX234" fmla="*/ 8667642 w 12192000"/>
              <a:gd name="connsiteY234" fmla="*/ 547822 h 6858000"/>
              <a:gd name="connsiteX235" fmla="*/ 8661198 w 12192000"/>
              <a:gd name="connsiteY235" fmla="*/ 478275 h 6858000"/>
              <a:gd name="connsiteX236" fmla="*/ 8645813 w 12192000"/>
              <a:gd name="connsiteY236" fmla="*/ 464032 h 6858000"/>
              <a:gd name="connsiteX237" fmla="*/ 8512338 w 12192000"/>
              <a:gd name="connsiteY237" fmla="*/ 477784 h 6858000"/>
              <a:gd name="connsiteX238" fmla="*/ 8481050 w 12192000"/>
              <a:gd name="connsiteY238" fmla="*/ 430572 h 6858000"/>
              <a:gd name="connsiteX239" fmla="*/ 8498220 w 12192000"/>
              <a:gd name="connsiteY239" fmla="*/ 404064 h 6858000"/>
              <a:gd name="connsiteX240" fmla="*/ 8489536 w 12192000"/>
              <a:gd name="connsiteY240" fmla="*/ 389280 h 6858000"/>
              <a:gd name="connsiteX241" fmla="*/ 0 w 12192000"/>
              <a:gd name="connsiteY241" fmla="*/ 0 h 6858000"/>
              <a:gd name="connsiteX242" fmla="*/ 12192000 w 12192000"/>
              <a:gd name="connsiteY242" fmla="*/ 0 h 6858000"/>
              <a:gd name="connsiteX243" fmla="*/ 12192000 w 12192000"/>
              <a:gd name="connsiteY243" fmla="*/ 6858000 h 6858000"/>
              <a:gd name="connsiteX244" fmla="*/ 0 w 12192000"/>
              <a:gd name="connsiteY244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</a:cxnLst>
            <a:rect l="l" t="t" r="r" b="b"/>
            <a:pathLst>
              <a:path w="12192000" h="6858000">
                <a:moveTo>
                  <a:pt x="9149158" y="2038490"/>
                </a:moveTo>
                <a:cubicBezTo>
                  <a:pt x="9152630" y="2038396"/>
                  <a:pt x="9157442" y="2039945"/>
                  <a:pt x="9164184" y="2044026"/>
                </a:cubicBezTo>
                <a:lnTo>
                  <a:pt x="9172532" y="2045543"/>
                </a:lnTo>
                <a:lnTo>
                  <a:pt x="9171580" y="2056997"/>
                </a:lnTo>
                <a:cubicBezTo>
                  <a:pt x="9169082" y="2082897"/>
                  <a:pt x="9165822" y="2102884"/>
                  <a:pt x="9161257" y="2098605"/>
                </a:cubicBezTo>
                <a:cubicBezTo>
                  <a:pt x="9149066" y="2086928"/>
                  <a:pt x="9130962" y="2077578"/>
                  <a:pt x="9138232" y="2059518"/>
                </a:cubicBezTo>
                <a:cubicBezTo>
                  <a:pt x="9140394" y="2053821"/>
                  <a:pt x="9138743" y="2038771"/>
                  <a:pt x="9149158" y="2038490"/>
                </a:cubicBezTo>
                <a:close/>
                <a:moveTo>
                  <a:pt x="9177606" y="1977215"/>
                </a:moveTo>
                <a:lnTo>
                  <a:pt x="9181592" y="1987782"/>
                </a:lnTo>
                <a:lnTo>
                  <a:pt x="9181923" y="1998627"/>
                </a:lnTo>
                <a:cubicBezTo>
                  <a:pt x="9182120" y="2008276"/>
                  <a:pt x="9182258" y="2019324"/>
                  <a:pt x="9182316" y="2031066"/>
                </a:cubicBezTo>
                <a:lnTo>
                  <a:pt x="9182278" y="2047313"/>
                </a:lnTo>
                <a:lnTo>
                  <a:pt x="9172532" y="2045543"/>
                </a:lnTo>
                <a:lnTo>
                  <a:pt x="9173842" y="2029805"/>
                </a:lnTo>
                <a:cubicBezTo>
                  <a:pt x="9175210" y="2011268"/>
                  <a:pt x="9176320" y="1992822"/>
                  <a:pt x="9177334" y="1979903"/>
                </a:cubicBezTo>
                <a:close/>
                <a:moveTo>
                  <a:pt x="3696300" y="1578900"/>
                </a:moveTo>
                <a:cubicBezTo>
                  <a:pt x="3710474" y="1584699"/>
                  <a:pt x="3724648" y="1590499"/>
                  <a:pt x="3738823" y="1596298"/>
                </a:cubicBezTo>
                <a:cubicBezTo>
                  <a:pt x="3731018" y="1595365"/>
                  <a:pt x="3722545" y="1594511"/>
                  <a:pt x="3714409" y="1593618"/>
                </a:cubicBezTo>
                <a:cubicBezTo>
                  <a:pt x="3707437" y="1589899"/>
                  <a:pt x="3700149" y="1586487"/>
                  <a:pt x="3693161" y="1582501"/>
                </a:cubicBezTo>
                <a:cubicBezTo>
                  <a:pt x="3694096" y="1581313"/>
                  <a:pt x="3695364" y="1580088"/>
                  <a:pt x="3696300" y="1578900"/>
                </a:cubicBezTo>
                <a:close/>
                <a:moveTo>
                  <a:pt x="3918454" y="1175387"/>
                </a:moveTo>
                <a:cubicBezTo>
                  <a:pt x="4003499" y="1210184"/>
                  <a:pt x="4088562" y="1245245"/>
                  <a:pt x="4173607" y="1280040"/>
                </a:cubicBezTo>
                <a:cubicBezTo>
                  <a:pt x="4172338" y="1281268"/>
                  <a:pt x="4171404" y="1282454"/>
                  <a:pt x="4170135" y="1283683"/>
                </a:cubicBezTo>
                <a:cubicBezTo>
                  <a:pt x="4077511" y="1256783"/>
                  <a:pt x="3989628" y="1225016"/>
                  <a:pt x="3918454" y="1175387"/>
                </a:cubicBezTo>
                <a:close/>
                <a:moveTo>
                  <a:pt x="8109090" y="602108"/>
                </a:moveTo>
                <a:lnTo>
                  <a:pt x="8113034" y="602645"/>
                </a:lnTo>
                <a:cubicBezTo>
                  <a:pt x="8117145" y="603257"/>
                  <a:pt x="8117456" y="603522"/>
                  <a:pt x="8111220" y="603405"/>
                </a:cubicBezTo>
                <a:close/>
                <a:moveTo>
                  <a:pt x="8489536" y="389280"/>
                </a:moveTo>
                <a:cubicBezTo>
                  <a:pt x="8479909" y="386150"/>
                  <a:pt x="8475270" y="392618"/>
                  <a:pt x="8470194" y="397527"/>
                </a:cubicBezTo>
                <a:cubicBezTo>
                  <a:pt x="8442581" y="423957"/>
                  <a:pt x="8407160" y="444085"/>
                  <a:pt x="8373511" y="465608"/>
                </a:cubicBezTo>
                <a:cubicBezTo>
                  <a:pt x="8325315" y="496678"/>
                  <a:pt x="8274262" y="525140"/>
                  <a:pt x="8231753" y="560890"/>
                </a:cubicBezTo>
                <a:cubicBezTo>
                  <a:pt x="8220884" y="569991"/>
                  <a:pt x="8202133" y="566357"/>
                  <a:pt x="8199967" y="553465"/>
                </a:cubicBezTo>
                <a:cubicBezTo>
                  <a:pt x="8197799" y="540575"/>
                  <a:pt x="8188778" y="541668"/>
                  <a:pt x="8175616" y="546483"/>
                </a:cubicBezTo>
                <a:cubicBezTo>
                  <a:pt x="8159813" y="552155"/>
                  <a:pt x="8144012" y="557828"/>
                  <a:pt x="8128578" y="563992"/>
                </a:cubicBezTo>
                <a:cubicBezTo>
                  <a:pt x="8112493" y="570503"/>
                  <a:pt x="8105752" y="580983"/>
                  <a:pt x="8104845" y="593172"/>
                </a:cubicBezTo>
                <a:cubicBezTo>
                  <a:pt x="8104654" y="595478"/>
                  <a:pt x="8104732" y="598018"/>
                  <a:pt x="8105615" y="599991"/>
                </a:cubicBezTo>
                <a:lnTo>
                  <a:pt x="8109090" y="602108"/>
                </a:lnTo>
                <a:lnTo>
                  <a:pt x="8092049" y="599788"/>
                </a:lnTo>
                <a:cubicBezTo>
                  <a:pt x="8074125" y="597229"/>
                  <a:pt x="8051995" y="593399"/>
                  <a:pt x="8047646" y="588557"/>
                </a:cubicBezTo>
                <a:cubicBezTo>
                  <a:pt x="8047278" y="588065"/>
                  <a:pt x="7852240" y="650342"/>
                  <a:pt x="7793637" y="681868"/>
                </a:cubicBezTo>
                <a:cubicBezTo>
                  <a:pt x="7757179" y="701583"/>
                  <a:pt x="7034011" y="1031296"/>
                  <a:pt x="6007741" y="1095470"/>
                </a:cubicBezTo>
                <a:cubicBezTo>
                  <a:pt x="5971519" y="1097710"/>
                  <a:pt x="5937353" y="1100506"/>
                  <a:pt x="5902533" y="1103650"/>
                </a:cubicBezTo>
                <a:cubicBezTo>
                  <a:pt x="5594429" y="1129961"/>
                  <a:pt x="5292360" y="1161179"/>
                  <a:pt x="5164222" y="1163546"/>
                </a:cubicBezTo>
                <a:cubicBezTo>
                  <a:pt x="5063988" y="1165217"/>
                  <a:pt x="4549164" y="1138992"/>
                  <a:pt x="4395075" y="1082763"/>
                </a:cubicBezTo>
                <a:cubicBezTo>
                  <a:pt x="4237527" y="1025076"/>
                  <a:pt x="4088158" y="958345"/>
                  <a:pt x="3939440" y="891265"/>
                </a:cubicBezTo>
                <a:cubicBezTo>
                  <a:pt x="3874968" y="862299"/>
                  <a:pt x="3806689" y="837016"/>
                  <a:pt x="3747894" y="801994"/>
                </a:cubicBezTo>
                <a:cubicBezTo>
                  <a:pt x="3689082" y="766706"/>
                  <a:pt x="3632839" y="729495"/>
                  <a:pt x="3569553" y="697970"/>
                </a:cubicBezTo>
                <a:cubicBezTo>
                  <a:pt x="3551464" y="688887"/>
                  <a:pt x="3533327" y="679005"/>
                  <a:pt x="3507813" y="680216"/>
                </a:cubicBezTo>
                <a:cubicBezTo>
                  <a:pt x="3502099" y="680371"/>
                  <a:pt x="3496101" y="681365"/>
                  <a:pt x="3490455" y="682587"/>
                </a:cubicBezTo>
                <a:cubicBezTo>
                  <a:pt x="3484140" y="683888"/>
                  <a:pt x="3479298" y="687159"/>
                  <a:pt x="3477246" y="691971"/>
                </a:cubicBezTo>
                <a:cubicBezTo>
                  <a:pt x="3475230" y="697315"/>
                  <a:pt x="3479426" y="699760"/>
                  <a:pt x="3484273" y="701857"/>
                </a:cubicBezTo>
                <a:cubicBezTo>
                  <a:pt x="3487733" y="703316"/>
                  <a:pt x="3491260" y="705843"/>
                  <a:pt x="3495638" y="705849"/>
                </a:cubicBezTo>
                <a:cubicBezTo>
                  <a:pt x="3523576" y="705686"/>
                  <a:pt x="3534967" y="720681"/>
                  <a:pt x="3548914" y="733487"/>
                </a:cubicBezTo>
                <a:cubicBezTo>
                  <a:pt x="3554984" y="738925"/>
                  <a:pt x="3561304" y="742991"/>
                  <a:pt x="3551504" y="753036"/>
                </a:cubicBezTo>
                <a:cubicBezTo>
                  <a:pt x="3542974" y="761854"/>
                  <a:pt x="3552584" y="764716"/>
                  <a:pt x="3562075" y="765715"/>
                </a:cubicBezTo>
                <a:cubicBezTo>
                  <a:pt x="3575293" y="767067"/>
                  <a:pt x="3590630" y="764672"/>
                  <a:pt x="3605942" y="772481"/>
                </a:cubicBezTo>
                <a:cubicBezTo>
                  <a:pt x="3550860" y="779958"/>
                  <a:pt x="3525860" y="757484"/>
                  <a:pt x="3499309" y="737079"/>
                </a:cubicBezTo>
                <a:cubicBezTo>
                  <a:pt x="3489410" y="729689"/>
                  <a:pt x="3482419" y="720334"/>
                  <a:pt x="3473788" y="711717"/>
                </a:cubicBezTo>
                <a:cubicBezTo>
                  <a:pt x="3463019" y="701211"/>
                  <a:pt x="3451290" y="702093"/>
                  <a:pt x="3437248" y="714263"/>
                </a:cubicBezTo>
                <a:cubicBezTo>
                  <a:pt x="3424810" y="725164"/>
                  <a:pt x="3418411" y="725135"/>
                  <a:pt x="3413254" y="712874"/>
                </a:cubicBezTo>
                <a:cubicBezTo>
                  <a:pt x="3405299" y="693706"/>
                  <a:pt x="3389031" y="681450"/>
                  <a:pt x="3362511" y="677414"/>
                </a:cubicBezTo>
                <a:cubicBezTo>
                  <a:pt x="3356728" y="676504"/>
                  <a:pt x="3349492" y="673891"/>
                  <a:pt x="3344467" y="679599"/>
                </a:cubicBezTo>
                <a:cubicBezTo>
                  <a:pt x="3340061" y="684428"/>
                  <a:pt x="3344392" y="689004"/>
                  <a:pt x="3347971" y="692328"/>
                </a:cubicBezTo>
                <a:cubicBezTo>
                  <a:pt x="3354407" y="698260"/>
                  <a:pt x="3360162" y="704004"/>
                  <a:pt x="3363008" y="711713"/>
                </a:cubicBezTo>
                <a:cubicBezTo>
                  <a:pt x="3365019" y="716838"/>
                  <a:pt x="3367062" y="722495"/>
                  <a:pt x="3362637" y="727058"/>
                </a:cubicBezTo>
                <a:cubicBezTo>
                  <a:pt x="3344342" y="746453"/>
                  <a:pt x="3358884" y="752745"/>
                  <a:pt x="3376167" y="759779"/>
                </a:cubicBezTo>
                <a:cubicBezTo>
                  <a:pt x="3400002" y="769239"/>
                  <a:pt x="3410177" y="786259"/>
                  <a:pt x="3406203" y="808483"/>
                </a:cubicBezTo>
                <a:cubicBezTo>
                  <a:pt x="3404757" y="817516"/>
                  <a:pt x="3406433" y="822682"/>
                  <a:pt x="3420116" y="820757"/>
                </a:cubicBezTo>
                <a:cubicBezTo>
                  <a:pt x="3425463" y="820110"/>
                  <a:pt x="3426984" y="822878"/>
                  <a:pt x="3429194" y="825831"/>
                </a:cubicBezTo>
                <a:cubicBezTo>
                  <a:pt x="3476758" y="896035"/>
                  <a:pt x="3542778" y="954609"/>
                  <a:pt x="3619149" y="1006561"/>
                </a:cubicBezTo>
                <a:cubicBezTo>
                  <a:pt x="3681093" y="1048718"/>
                  <a:pt x="3748746" y="1085351"/>
                  <a:pt x="3818654" y="1120369"/>
                </a:cubicBezTo>
                <a:cubicBezTo>
                  <a:pt x="3820742" y="1121458"/>
                  <a:pt x="3822850" y="1122813"/>
                  <a:pt x="3824021" y="1125355"/>
                </a:cubicBezTo>
                <a:cubicBezTo>
                  <a:pt x="3791940" y="1123873"/>
                  <a:pt x="3763844" y="1116270"/>
                  <a:pt x="3736668" y="1107215"/>
                </a:cubicBezTo>
                <a:cubicBezTo>
                  <a:pt x="3664431" y="1083216"/>
                  <a:pt x="3602610" y="1048291"/>
                  <a:pt x="3540174" y="1014247"/>
                </a:cubicBezTo>
                <a:cubicBezTo>
                  <a:pt x="3502142" y="993353"/>
                  <a:pt x="3463159" y="973379"/>
                  <a:pt x="3421640" y="955861"/>
                </a:cubicBezTo>
                <a:cubicBezTo>
                  <a:pt x="3414719" y="952940"/>
                  <a:pt x="3409737" y="948712"/>
                  <a:pt x="3404753" y="944484"/>
                </a:cubicBezTo>
                <a:cubicBezTo>
                  <a:pt x="3401911" y="942144"/>
                  <a:pt x="3398417" y="940152"/>
                  <a:pt x="3393138" y="941865"/>
                </a:cubicBezTo>
                <a:cubicBezTo>
                  <a:pt x="3386540" y="944006"/>
                  <a:pt x="3386126" y="948083"/>
                  <a:pt x="3385712" y="952159"/>
                </a:cubicBezTo>
                <a:cubicBezTo>
                  <a:pt x="3384520" y="965187"/>
                  <a:pt x="3389594" y="976116"/>
                  <a:pt x="3398641" y="986025"/>
                </a:cubicBezTo>
                <a:cubicBezTo>
                  <a:pt x="3422140" y="1011364"/>
                  <a:pt x="3455589" y="1029056"/>
                  <a:pt x="3489975" y="1045560"/>
                </a:cubicBezTo>
                <a:cubicBezTo>
                  <a:pt x="3534421" y="1066751"/>
                  <a:pt x="3577600" y="1089169"/>
                  <a:pt x="3617273" y="1114697"/>
                </a:cubicBezTo>
                <a:cubicBezTo>
                  <a:pt x="3620082" y="1116503"/>
                  <a:pt x="3625178" y="1117229"/>
                  <a:pt x="3623898" y="1123556"/>
                </a:cubicBezTo>
                <a:cubicBezTo>
                  <a:pt x="3599276" y="1112313"/>
                  <a:pt x="3576007" y="1101173"/>
                  <a:pt x="3552438" y="1090606"/>
                </a:cubicBezTo>
                <a:cubicBezTo>
                  <a:pt x="3529203" y="1079998"/>
                  <a:pt x="3505634" y="1069432"/>
                  <a:pt x="3482417" y="1059092"/>
                </a:cubicBezTo>
                <a:cubicBezTo>
                  <a:pt x="3476868" y="1056543"/>
                  <a:pt x="3470899" y="1052702"/>
                  <a:pt x="3463468" y="1057629"/>
                </a:cubicBezTo>
                <a:cubicBezTo>
                  <a:pt x="3455703" y="1062595"/>
                  <a:pt x="3457128" y="1069134"/>
                  <a:pt x="3459472" y="1074217"/>
                </a:cubicBezTo>
                <a:cubicBezTo>
                  <a:pt x="3466821" y="1089165"/>
                  <a:pt x="3478729" y="1101681"/>
                  <a:pt x="3494211" y="1112153"/>
                </a:cubicBezTo>
                <a:cubicBezTo>
                  <a:pt x="3546907" y="1146573"/>
                  <a:pt x="3606933" y="1174465"/>
                  <a:pt x="3663137" y="1205775"/>
                </a:cubicBezTo>
                <a:cubicBezTo>
                  <a:pt x="3693512" y="1222766"/>
                  <a:pt x="3721631" y="1241370"/>
                  <a:pt x="3748466" y="1260936"/>
                </a:cubicBezTo>
                <a:cubicBezTo>
                  <a:pt x="3754470" y="1265310"/>
                  <a:pt x="3754440" y="1270144"/>
                  <a:pt x="3753142" y="1276208"/>
                </a:cubicBezTo>
                <a:cubicBezTo>
                  <a:pt x="3747968" y="1300726"/>
                  <a:pt x="3758834" y="1307462"/>
                  <a:pt x="3791960" y="1298886"/>
                </a:cubicBezTo>
                <a:cubicBezTo>
                  <a:pt x="3802234" y="1296299"/>
                  <a:pt x="3809336" y="1296782"/>
                  <a:pt x="3816039" y="1301606"/>
                </a:cubicBezTo>
                <a:cubicBezTo>
                  <a:pt x="3897299" y="1361555"/>
                  <a:pt x="3991895" y="1408883"/>
                  <a:pt x="4094439" y="1448806"/>
                </a:cubicBezTo>
                <a:cubicBezTo>
                  <a:pt x="4136210" y="1464953"/>
                  <a:pt x="4179249" y="1479874"/>
                  <a:pt x="4222870" y="1493379"/>
                </a:cubicBezTo>
                <a:cubicBezTo>
                  <a:pt x="4222955" y="1494711"/>
                  <a:pt x="4223057" y="1496309"/>
                  <a:pt x="4223141" y="1497641"/>
                </a:cubicBezTo>
                <a:cubicBezTo>
                  <a:pt x="4222925" y="1499546"/>
                  <a:pt x="4222659" y="1500653"/>
                  <a:pt x="4222428" y="1502292"/>
                </a:cubicBezTo>
                <a:cubicBezTo>
                  <a:pt x="4160784" y="1480767"/>
                  <a:pt x="4099761" y="1458363"/>
                  <a:pt x="4039973" y="1434198"/>
                </a:cubicBezTo>
                <a:cubicBezTo>
                  <a:pt x="3877889" y="1368737"/>
                  <a:pt x="3722432" y="1296301"/>
                  <a:pt x="3564773" y="1226279"/>
                </a:cubicBezTo>
                <a:cubicBezTo>
                  <a:pt x="3511752" y="1202636"/>
                  <a:pt x="3468897" y="1169442"/>
                  <a:pt x="3420650" y="1141464"/>
                </a:cubicBezTo>
                <a:cubicBezTo>
                  <a:pt x="3388486" y="1122812"/>
                  <a:pt x="3357590" y="1102932"/>
                  <a:pt x="3320669" y="1088883"/>
                </a:cubicBezTo>
                <a:cubicBezTo>
                  <a:pt x="3305491" y="1083205"/>
                  <a:pt x="3289697" y="1078406"/>
                  <a:pt x="3270102" y="1082659"/>
                </a:cubicBezTo>
                <a:cubicBezTo>
                  <a:pt x="3262467" y="1084389"/>
                  <a:pt x="3253881" y="1087040"/>
                  <a:pt x="3251648" y="1094290"/>
                </a:cubicBezTo>
                <a:cubicBezTo>
                  <a:pt x="3249750" y="1101498"/>
                  <a:pt x="3256970" y="1103846"/>
                  <a:pt x="3263506" y="1106005"/>
                </a:cubicBezTo>
                <a:cubicBezTo>
                  <a:pt x="3265227" y="1106604"/>
                  <a:pt x="3266966" y="1107467"/>
                  <a:pt x="3268636" y="1107265"/>
                </a:cubicBezTo>
                <a:cubicBezTo>
                  <a:pt x="3300482" y="1105018"/>
                  <a:pt x="3309121" y="1124372"/>
                  <a:pt x="3325089" y="1137201"/>
                </a:cubicBezTo>
                <a:cubicBezTo>
                  <a:pt x="3330055" y="1141164"/>
                  <a:pt x="3330677" y="1145651"/>
                  <a:pt x="3326003" y="1151585"/>
                </a:cubicBezTo>
                <a:cubicBezTo>
                  <a:pt x="3317592" y="1162266"/>
                  <a:pt x="3324211" y="1165760"/>
                  <a:pt x="3336410" y="1166967"/>
                </a:cubicBezTo>
                <a:cubicBezTo>
                  <a:pt x="3348608" y="1168175"/>
                  <a:pt x="3361690" y="1167395"/>
                  <a:pt x="3375112" y="1171943"/>
                </a:cubicBezTo>
                <a:cubicBezTo>
                  <a:pt x="3354718" y="1179513"/>
                  <a:pt x="3340011" y="1175927"/>
                  <a:pt x="3326222" y="1170885"/>
                </a:cubicBezTo>
                <a:cubicBezTo>
                  <a:pt x="3295216" y="1159877"/>
                  <a:pt x="3274464" y="1140648"/>
                  <a:pt x="3254679" y="1120765"/>
                </a:cubicBezTo>
                <a:cubicBezTo>
                  <a:pt x="3250733" y="1116948"/>
                  <a:pt x="3247420" y="1112518"/>
                  <a:pt x="3242188" y="1109662"/>
                </a:cubicBezTo>
                <a:cubicBezTo>
                  <a:pt x="3232391" y="1103869"/>
                  <a:pt x="3222316" y="1104284"/>
                  <a:pt x="3211499" y="1114184"/>
                </a:cubicBezTo>
                <a:cubicBezTo>
                  <a:pt x="3197173" y="1127194"/>
                  <a:pt x="3191777" y="1127042"/>
                  <a:pt x="3185849" y="1113265"/>
                </a:cubicBezTo>
                <a:cubicBezTo>
                  <a:pt x="3177929" y="1094629"/>
                  <a:pt x="3162028" y="1082865"/>
                  <a:pt x="3135843" y="1078789"/>
                </a:cubicBezTo>
                <a:cubicBezTo>
                  <a:pt x="3130396" y="1077837"/>
                  <a:pt x="3124578" y="1076395"/>
                  <a:pt x="3119118" y="1080546"/>
                </a:cubicBezTo>
                <a:cubicBezTo>
                  <a:pt x="3113359" y="1085269"/>
                  <a:pt x="3117622" y="1088780"/>
                  <a:pt x="3120198" y="1092226"/>
                </a:cubicBezTo>
                <a:cubicBezTo>
                  <a:pt x="3123912" y="1097682"/>
                  <a:pt x="3128295" y="1103057"/>
                  <a:pt x="3131691" y="1108819"/>
                </a:cubicBezTo>
                <a:cubicBezTo>
                  <a:pt x="3137665" y="1118027"/>
                  <a:pt x="3139328" y="1128295"/>
                  <a:pt x="3129914" y="1139097"/>
                </a:cubicBezTo>
                <a:cubicBezTo>
                  <a:pt x="3123003" y="1146915"/>
                  <a:pt x="3123960" y="1151361"/>
                  <a:pt x="3133955" y="1154983"/>
                </a:cubicBezTo>
                <a:cubicBezTo>
                  <a:pt x="3165979" y="1166136"/>
                  <a:pt x="3186931" y="1183194"/>
                  <a:pt x="3178170" y="1214855"/>
                </a:cubicBezTo>
                <a:cubicBezTo>
                  <a:pt x="3176770" y="1219320"/>
                  <a:pt x="3179046" y="1223338"/>
                  <a:pt x="3185378" y="1222303"/>
                </a:cubicBezTo>
                <a:cubicBezTo>
                  <a:pt x="3199361" y="1219805"/>
                  <a:pt x="3202140" y="1226447"/>
                  <a:pt x="3206608" y="1233153"/>
                </a:cubicBezTo>
                <a:cubicBezTo>
                  <a:pt x="3250090" y="1297409"/>
                  <a:pt x="3310389" y="1350771"/>
                  <a:pt x="3379140" y="1399351"/>
                </a:cubicBezTo>
                <a:cubicBezTo>
                  <a:pt x="3447189" y="1447479"/>
                  <a:pt x="3522881" y="1488775"/>
                  <a:pt x="3603118" y="1527375"/>
                </a:cubicBezTo>
                <a:cubicBezTo>
                  <a:pt x="3581296" y="1528405"/>
                  <a:pt x="3552602" y="1521951"/>
                  <a:pt x="3524809" y="1513774"/>
                </a:cubicBezTo>
                <a:cubicBezTo>
                  <a:pt x="3451354" y="1491802"/>
                  <a:pt x="3389901" y="1457369"/>
                  <a:pt x="3327498" y="1423859"/>
                </a:cubicBezTo>
                <a:cubicBezTo>
                  <a:pt x="3283917" y="1400416"/>
                  <a:pt x="3241288" y="1376052"/>
                  <a:pt x="3192949" y="1357211"/>
                </a:cubicBezTo>
                <a:cubicBezTo>
                  <a:pt x="3187434" y="1355196"/>
                  <a:pt x="3183538" y="1352177"/>
                  <a:pt x="3180259" y="1348280"/>
                </a:cubicBezTo>
                <a:cubicBezTo>
                  <a:pt x="3177348" y="1344874"/>
                  <a:pt x="3173119" y="1341896"/>
                  <a:pt x="3166204" y="1344345"/>
                </a:cubicBezTo>
                <a:cubicBezTo>
                  <a:pt x="3159306" y="1347059"/>
                  <a:pt x="3158942" y="1351935"/>
                  <a:pt x="3159212" y="1356197"/>
                </a:cubicBezTo>
                <a:cubicBezTo>
                  <a:pt x="3161232" y="1372059"/>
                  <a:pt x="3167827" y="1385754"/>
                  <a:pt x="3181004" y="1397043"/>
                </a:cubicBezTo>
                <a:cubicBezTo>
                  <a:pt x="3206688" y="1419701"/>
                  <a:pt x="3240037" y="1435794"/>
                  <a:pt x="3273385" y="1451888"/>
                </a:cubicBezTo>
                <a:cubicBezTo>
                  <a:pt x="3319573" y="1473941"/>
                  <a:pt x="3362569" y="1498797"/>
                  <a:pt x="3401776" y="1527602"/>
                </a:cubicBezTo>
                <a:cubicBezTo>
                  <a:pt x="3374012" y="1514591"/>
                  <a:pt x="3346230" y="1501313"/>
                  <a:pt x="3318130" y="1488342"/>
                </a:cubicBezTo>
                <a:cubicBezTo>
                  <a:pt x="3296969" y="1478558"/>
                  <a:pt x="3275173" y="1469387"/>
                  <a:pt x="3253694" y="1459909"/>
                </a:cubicBezTo>
                <a:cubicBezTo>
                  <a:pt x="3248495" y="1457587"/>
                  <a:pt x="3242945" y="1455038"/>
                  <a:pt x="3236182" y="1459882"/>
                </a:cubicBezTo>
                <a:cubicBezTo>
                  <a:pt x="3230053" y="1464115"/>
                  <a:pt x="3231378" y="1469055"/>
                  <a:pt x="3233020" y="1473687"/>
                </a:cubicBezTo>
                <a:cubicBezTo>
                  <a:pt x="3239235" y="1491993"/>
                  <a:pt x="3254236" y="1505477"/>
                  <a:pt x="3272474" y="1516958"/>
                </a:cubicBezTo>
                <a:cubicBezTo>
                  <a:pt x="3294559" y="1530657"/>
                  <a:pt x="3317595" y="1543436"/>
                  <a:pt x="3341300" y="1556133"/>
                </a:cubicBezTo>
                <a:cubicBezTo>
                  <a:pt x="3316637" y="1554825"/>
                  <a:pt x="3291973" y="1553517"/>
                  <a:pt x="3267359" y="1553009"/>
                </a:cubicBezTo>
                <a:cubicBezTo>
                  <a:pt x="3280352" y="1582573"/>
                  <a:pt x="3306470" y="1585584"/>
                  <a:pt x="3329832" y="1587586"/>
                </a:cubicBezTo>
                <a:cubicBezTo>
                  <a:pt x="3361297" y="1589949"/>
                  <a:pt x="3391527" y="1594072"/>
                  <a:pt x="3421490" y="1599301"/>
                </a:cubicBezTo>
                <a:cubicBezTo>
                  <a:pt x="3434412" y="1606594"/>
                  <a:pt x="3447319" y="1613621"/>
                  <a:pt x="3459923" y="1621220"/>
                </a:cubicBezTo>
                <a:cubicBezTo>
                  <a:pt x="3472880" y="1629046"/>
                  <a:pt x="3485168" y="1636952"/>
                  <a:pt x="3497490" y="1645392"/>
                </a:cubicBezTo>
                <a:cubicBezTo>
                  <a:pt x="3506301" y="1651572"/>
                  <a:pt x="3516714" y="1656484"/>
                  <a:pt x="3507803" y="1669911"/>
                </a:cubicBezTo>
                <a:cubicBezTo>
                  <a:pt x="3503816" y="1676032"/>
                  <a:pt x="3534148" y="1702959"/>
                  <a:pt x="3543290" y="1703729"/>
                </a:cubicBezTo>
                <a:cubicBezTo>
                  <a:pt x="3544644" y="1703834"/>
                  <a:pt x="3545996" y="1703940"/>
                  <a:pt x="3546999" y="1703818"/>
                </a:cubicBezTo>
                <a:cubicBezTo>
                  <a:pt x="3566312" y="1700405"/>
                  <a:pt x="3571232" y="1708935"/>
                  <a:pt x="3572295" y="1720349"/>
                </a:cubicBezTo>
                <a:cubicBezTo>
                  <a:pt x="3573341" y="1731497"/>
                  <a:pt x="3570880" y="1745753"/>
                  <a:pt x="3596922" y="1736961"/>
                </a:cubicBezTo>
                <a:cubicBezTo>
                  <a:pt x="3599895" y="1736064"/>
                  <a:pt x="3600664" y="1737582"/>
                  <a:pt x="3602119" y="1739285"/>
                </a:cubicBezTo>
                <a:cubicBezTo>
                  <a:pt x="3633888" y="1783486"/>
                  <a:pt x="3684678" y="1814377"/>
                  <a:pt x="3734798" y="1845349"/>
                </a:cubicBezTo>
                <a:cubicBezTo>
                  <a:pt x="3737590" y="1846890"/>
                  <a:pt x="3740383" y="1848430"/>
                  <a:pt x="3743174" y="1849972"/>
                </a:cubicBezTo>
                <a:cubicBezTo>
                  <a:pt x="3692460" y="1846720"/>
                  <a:pt x="3526297" y="1854765"/>
                  <a:pt x="3478101" y="1864630"/>
                </a:cubicBezTo>
                <a:cubicBezTo>
                  <a:pt x="3435216" y="1873314"/>
                  <a:pt x="3187933" y="1844748"/>
                  <a:pt x="3135293" y="1816496"/>
                </a:cubicBezTo>
                <a:cubicBezTo>
                  <a:pt x="3129987" y="1844249"/>
                  <a:pt x="3145700" y="1853084"/>
                  <a:pt x="3158510" y="1863880"/>
                </a:cubicBezTo>
                <a:cubicBezTo>
                  <a:pt x="3176652" y="1879130"/>
                  <a:pt x="3180104" y="1891061"/>
                  <a:pt x="3148907" y="1908797"/>
                </a:cubicBezTo>
                <a:cubicBezTo>
                  <a:pt x="3059526" y="1959351"/>
                  <a:pt x="3060614" y="1960561"/>
                  <a:pt x="3150229" y="2003660"/>
                </a:cubicBezTo>
                <a:cubicBezTo>
                  <a:pt x="3154391" y="2005572"/>
                  <a:pt x="3152878" y="2013539"/>
                  <a:pt x="3154219" y="2018746"/>
                </a:cubicBezTo>
                <a:cubicBezTo>
                  <a:pt x="3132340" y="2029448"/>
                  <a:pt x="3104621" y="2011868"/>
                  <a:pt x="3079313" y="2037482"/>
                </a:cubicBezTo>
                <a:cubicBezTo>
                  <a:pt x="3200844" y="2121812"/>
                  <a:pt x="3382216" y="2194063"/>
                  <a:pt x="3545961" y="2248584"/>
                </a:cubicBezTo>
                <a:cubicBezTo>
                  <a:pt x="3418859" y="2288406"/>
                  <a:pt x="3336249" y="2212515"/>
                  <a:pt x="3242382" y="2234890"/>
                </a:cubicBezTo>
                <a:cubicBezTo>
                  <a:pt x="3196963" y="2267233"/>
                  <a:pt x="3340047" y="2293389"/>
                  <a:pt x="3206852" y="2322137"/>
                </a:cubicBezTo>
                <a:cubicBezTo>
                  <a:pt x="3266485" y="2338535"/>
                  <a:pt x="3311047" y="2356223"/>
                  <a:pt x="3352854" y="2378270"/>
                </a:cubicBezTo>
                <a:cubicBezTo>
                  <a:pt x="3427094" y="2417864"/>
                  <a:pt x="3443161" y="2448130"/>
                  <a:pt x="3414532" y="2516826"/>
                </a:cubicBezTo>
                <a:cubicBezTo>
                  <a:pt x="3395525" y="2562076"/>
                  <a:pt x="3366606" y="2605038"/>
                  <a:pt x="3397577" y="2652556"/>
                </a:cubicBezTo>
                <a:cubicBezTo>
                  <a:pt x="3418842" y="2685144"/>
                  <a:pt x="3412947" y="2708944"/>
                  <a:pt x="3339773" y="2701969"/>
                </a:cubicBezTo>
                <a:cubicBezTo>
                  <a:pt x="3260852" y="2694617"/>
                  <a:pt x="3233446" y="2729610"/>
                  <a:pt x="3257041" y="2788223"/>
                </a:cubicBezTo>
                <a:cubicBezTo>
                  <a:pt x="3272229" y="2825841"/>
                  <a:pt x="3259642" y="2839714"/>
                  <a:pt x="3205892" y="2841661"/>
                </a:cubicBezTo>
                <a:cubicBezTo>
                  <a:pt x="3146428" y="2843763"/>
                  <a:pt x="3088665" y="2824990"/>
                  <a:pt x="3016267" y="2846107"/>
                </a:cubicBezTo>
                <a:cubicBezTo>
                  <a:pt x="3079284" y="2910414"/>
                  <a:pt x="3202965" y="2875032"/>
                  <a:pt x="3275450" y="2934701"/>
                </a:cubicBezTo>
                <a:cubicBezTo>
                  <a:pt x="3194271" y="2944802"/>
                  <a:pt x="3132104" y="2952064"/>
                  <a:pt x="3071009" y="2944432"/>
                </a:cubicBezTo>
                <a:cubicBezTo>
                  <a:pt x="3045559" y="2941340"/>
                  <a:pt x="3017770" y="2938533"/>
                  <a:pt x="3005039" y="2960743"/>
                </a:cubicBezTo>
                <a:cubicBezTo>
                  <a:pt x="2989910" y="2987540"/>
                  <a:pt x="3024584" y="2992735"/>
                  <a:pt x="3045255" y="2994795"/>
                </a:cubicBezTo>
                <a:cubicBezTo>
                  <a:pt x="3103524" y="3000354"/>
                  <a:pt x="3149512" y="3024578"/>
                  <a:pt x="3198769" y="3041966"/>
                </a:cubicBezTo>
                <a:cubicBezTo>
                  <a:pt x="3306591" y="3080177"/>
                  <a:pt x="3424230" y="3108608"/>
                  <a:pt x="3518098" y="3181525"/>
                </a:cubicBezTo>
                <a:cubicBezTo>
                  <a:pt x="3405474" y="3173693"/>
                  <a:pt x="3319103" y="3133957"/>
                  <a:pt x="3214876" y="3136382"/>
                </a:cubicBezTo>
                <a:cubicBezTo>
                  <a:pt x="3309623" y="3201944"/>
                  <a:pt x="3428070" y="3237794"/>
                  <a:pt x="3540876" y="3280232"/>
                </a:cubicBezTo>
                <a:cubicBezTo>
                  <a:pt x="3572951" y="3292185"/>
                  <a:pt x="3605372" y="3298995"/>
                  <a:pt x="3614558" y="3332242"/>
                </a:cubicBezTo>
                <a:cubicBezTo>
                  <a:pt x="3632460" y="3396643"/>
                  <a:pt x="3676382" y="3446619"/>
                  <a:pt x="3765439" y="3465091"/>
                </a:cubicBezTo>
                <a:cubicBezTo>
                  <a:pt x="3766125" y="3465276"/>
                  <a:pt x="3762072" y="3475699"/>
                  <a:pt x="3759506" y="3482990"/>
                </a:cubicBezTo>
                <a:cubicBezTo>
                  <a:pt x="3706514" y="3491555"/>
                  <a:pt x="3662256" y="3457457"/>
                  <a:pt x="3594905" y="3478499"/>
                </a:cubicBezTo>
                <a:cubicBezTo>
                  <a:pt x="3663098" y="3523656"/>
                  <a:pt x="3720597" y="3564741"/>
                  <a:pt x="3814430" y="3578876"/>
                </a:cubicBezTo>
                <a:cubicBezTo>
                  <a:pt x="3889563" y="3590177"/>
                  <a:pt x="3981512" y="3590582"/>
                  <a:pt x="4039126" y="3649369"/>
                </a:cubicBezTo>
                <a:cubicBezTo>
                  <a:pt x="3977790" y="3669682"/>
                  <a:pt x="3930328" y="3659325"/>
                  <a:pt x="3883152" y="3653497"/>
                </a:cubicBezTo>
                <a:cubicBezTo>
                  <a:pt x="3810528" y="3644576"/>
                  <a:pt x="3739087" y="3633097"/>
                  <a:pt x="3666446" y="3623911"/>
                </a:cubicBezTo>
                <a:cubicBezTo>
                  <a:pt x="3638957" y="3620530"/>
                  <a:pt x="3608896" y="3619071"/>
                  <a:pt x="3593589" y="3653674"/>
                </a:cubicBezTo>
                <a:cubicBezTo>
                  <a:pt x="3684581" y="3649631"/>
                  <a:pt x="3741824" y="3686720"/>
                  <a:pt x="3801238" y="3720862"/>
                </a:cubicBezTo>
                <a:cubicBezTo>
                  <a:pt x="3834791" y="3740152"/>
                  <a:pt x="3862819" y="3767894"/>
                  <a:pt x="3919545" y="3749213"/>
                </a:cubicBezTo>
                <a:cubicBezTo>
                  <a:pt x="3949563" y="3739403"/>
                  <a:pt x="3970044" y="3754371"/>
                  <a:pt x="3968059" y="3776085"/>
                </a:cubicBezTo>
                <a:cubicBezTo>
                  <a:pt x="3961477" y="3852579"/>
                  <a:pt x="4033657" y="3870411"/>
                  <a:pt x="4107750" y="3875932"/>
                </a:cubicBezTo>
                <a:cubicBezTo>
                  <a:pt x="4247829" y="3886613"/>
                  <a:pt x="4367192" y="3936847"/>
                  <a:pt x="4504087" y="3955698"/>
                </a:cubicBezTo>
                <a:cubicBezTo>
                  <a:pt x="4637239" y="3973931"/>
                  <a:pt x="5630348" y="4013091"/>
                  <a:pt x="5880284" y="3998656"/>
                </a:cubicBezTo>
                <a:cubicBezTo>
                  <a:pt x="7409751" y="3910310"/>
                  <a:pt x="8457142" y="3018967"/>
                  <a:pt x="8461494" y="3007971"/>
                </a:cubicBezTo>
                <a:cubicBezTo>
                  <a:pt x="8481448" y="2956432"/>
                  <a:pt x="8537247" y="2928466"/>
                  <a:pt x="8587378" y="2896089"/>
                </a:cubicBezTo>
                <a:cubicBezTo>
                  <a:pt x="8631032" y="2867717"/>
                  <a:pt x="8677604" y="2837649"/>
                  <a:pt x="8693826" y="2796225"/>
                </a:cubicBezTo>
                <a:cubicBezTo>
                  <a:pt x="8715249" y="2741288"/>
                  <a:pt x="8647790" y="2792407"/>
                  <a:pt x="8633488" y="2774007"/>
                </a:cubicBezTo>
                <a:cubicBezTo>
                  <a:pt x="8658507" y="2743865"/>
                  <a:pt x="8698366" y="2714075"/>
                  <a:pt x="8707444" y="2682105"/>
                </a:cubicBezTo>
                <a:cubicBezTo>
                  <a:pt x="8739824" y="2566518"/>
                  <a:pt x="8819561" y="2475526"/>
                  <a:pt x="8942552" y="2397549"/>
                </a:cubicBezTo>
                <a:cubicBezTo>
                  <a:pt x="8977822" y="2375023"/>
                  <a:pt x="8999812" y="2339612"/>
                  <a:pt x="9049260" y="2328253"/>
                </a:cubicBezTo>
                <a:cubicBezTo>
                  <a:pt x="9159134" y="2303404"/>
                  <a:pt x="9118356" y="2218151"/>
                  <a:pt x="9174304" y="2171379"/>
                </a:cubicBezTo>
                <a:cubicBezTo>
                  <a:pt x="9179581" y="2166982"/>
                  <a:pt x="9181728" y="2117398"/>
                  <a:pt x="9182228" y="2067678"/>
                </a:cubicBezTo>
                <a:lnTo>
                  <a:pt x="9182278" y="2047313"/>
                </a:lnTo>
                <a:lnTo>
                  <a:pt x="9184334" y="2047686"/>
                </a:lnTo>
                <a:cubicBezTo>
                  <a:pt x="9192950" y="2042242"/>
                  <a:pt x="9192359" y="2022485"/>
                  <a:pt x="9185124" y="1997142"/>
                </a:cubicBezTo>
                <a:lnTo>
                  <a:pt x="9181592" y="1987782"/>
                </a:lnTo>
                <a:lnTo>
                  <a:pt x="9181190" y="1974586"/>
                </a:lnTo>
                <a:cubicBezTo>
                  <a:pt x="9180902" y="1968441"/>
                  <a:pt x="9180584" y="1964399"/>
                  <a:pt x="9180252" y="1963164"/>
                </a:cubicBezTo>
                <a:cubicBezTo>
                  <a:pt x="9179760" y="1961378"/>
                  <a:pt x="9179284" y="1962333"/>
                  <a:pt x="9178804" y="1965349"/>
                </a:cubicBezTo>
                <a:lnTo>
                  <a:pt x="9177606" y="1977215"/>
                </a:lnTo>
                <a:lnTo>
                  <a:pt x="9169614" y="1956030"/>
                </a:lnTo>
                <a:cubicBezTo>
                  <a:pt x="9143144" y="1898537"/>
                  <a:pt x="9095234" y="1836160"/>
                  <a:pt x="9046406" y="1838718"/>
                </a:cubicBezTo>
                <a:cubicBezTo>
                  <a:pt x="9077129" y="1760642"/>
                  <a:pt x="9077129" y="1760642"/>
                  <a:pt x="8960873" y="1764524"/>
                </a:cubicBezTo>
                <a:cubicBezTo>
                  <a:pt x="9002330" y="1712259"/>
                  <a:pt x="9001568" y="1700272"/>
                  <a:pt x="8946755" y="1690806"/>
                </a:cubicBezTo>
                <a:cubicBezTo>
                  <a:pt x="8893980" y="1681628"/>
                  <a:pt x="8836186" y="1683529"/>
                  <a:pt x="8786897" y="1665607"/>
                </a:cubicBezTo>
                <a:cubicBezTo>
                  <a:pt x="8827191" y="1600331"/>
                  <a:pt x="8835148" y="1529576"/>
                  <a:pt x="8924505" y="1489227"/>
                </a:cubicBezTo>
                <a:cubicBezTo>
                  <a:pt x="8938584" y="1482958"/>
                  <a:pt x="8947122" y="1463671"/>
                  <a:pt x="8937122" y="1454681"/>
                </a:cubicBezTo>
                <a:cubicBezTo>
                  <a:pt x="8901654" y="1421129"/>
                  <a:pt x="8944526" y="1343460"/>
                  <a:pt x="8841119" y="1348202"/>
                </a:cubicBezTo>
                <a:cubicBezTo>
                  <a:pt x="8828354" y="1348673"/>
                  <a:pt x="8816185" y="1342631"/>
                  <a:pt x="8825548" y="1331028"/>
                </a:cubicBezTo>
                <a:cubicBezTo>
                  <a:pt x="8857711" y="1291432"/>
                  <a:pt x="8816096" y="1298887"/>
                  <a:pt x="8790413" y="1297436"/>
                </a:cubicBezTo>
                <a:cubicBezTo>
                  <a:pt x="8759333" y="1295832"/>
                  <a:pt x="8725565" y="1315490"/>
                  <a:pt x="8695944" y="1299752"/>
                </a:cubicBezTo>
                <a:cubicBezTo>
                  <a:pt x="8701338" y="1278697"/>
                  <a:pt x="8726082" y="1275968"/>
                  <a:pt x="8743050" y="1267471"/>
                </a:cubicBezTo>
                <a:cubicBezTo>
                  <a:pt x="8792636" y="1242406"/>
                  <a:pt x="8832648" y="1215014"/>
                  <a:pt x="8831902" y="1166250"/>
                </a:cubicBezTo>
                <a:cubicBezTo>
                  <a:pt x="8831416" y="1126849"/>
                  <a:pt x="8834560" y="1091573"/>
                  <a:pt x="8763628" y="1088084"/>
                </a:cubicBezTo>
                <a:cubicBezTo>
                  <a:pt x="8752484" y="1087556"/>
                  <a:pt x="8746480" y="1083182"/>
                  <a:pt x="8744052" y="1076766"/>
                </a:cubicBezTo>
                <a:cubicBezTo>
                  <a:pt x="8751664" y="1069402"/>
                  <a:pt x="8758926" y="1061811"/>
                  <a:pt x="8767977" y="1055883"/>
                </a:cubicBezTo>
                <a:cubicBezTo>
                  <a:pt x="8798386" y="1036363"/>
                  <a:pt x="8807604" y="1011893"/>
                  <a:pt x="8815418" y="986519"/>
                </a:cubicBezTo>
                <a:cubicBezTo>
                  <a:pt x="8820450" y="970342"/>
                  <a:pt x="8826500" y="954308"/>
                  <a:pt x="8839356" y="939330"/>
                </a:cubicBezTo>
                <a:cubicBezTo>
                  <a:pt x="8847184" y="930060"/>
                  <a:pt x="8857152" y="922680"/>
                  <a:pt x="8869964" y="917639"/>
                </a:cubicBezTo>
                <a:cubicBezTo>
                  <a:pt x="8881119" y="913066"/>
                  <a:pt x="8884190" y="908399"/>
                  <a:pt x="8876013" y="901606"/>
                </a:cubicBezTo>
                <a:cubicBezTo>
                  <a:pt x="8852888" y="882126"/>
                  <a:pt x="8842659" y="858937"/>
                  <a:pt x="8855230" y="828963"/>
                </a:cubicBezTo>
                <a:cubicBezTo>
                  <a:pt x="8859032" y="819911"/>
                  <a:pt x="8855550" y="812818"/>
                  <a:pt x="8844988" y="810876"/>
                </a:cubicBezTo>
                <a:cubicBezTo>
                  <a:pt x="8801020" y="802512"/>
                  <a:pt x="8788328" y="772374"/>
                  <a:pt x="8768255" y="747963"/>
                </a:cubicBezTo>
                <a:cubicBezTo>
                  <a:pt x="8739786" y="713294"/>
                  <a:pt x="8713605" y="677543"/>
                  <a:pt x="8692953" y="638707"/>
                </a:cubicBezTo>
                <a:cubicBezTo>
                  <a:pt x="8680700" y="615495"/>
                  <a:pt x="8668800" y="592509"/>
                  <a:pt x="8674423" y="564449"/>
                </a:cubicBezTo>
                <a:cubicBezTo>
                  <a:pt x="8675670" y="557588"/>
                  <a:pt x="8672308" y="552358"/>
                  <a:pt x="8667642" y="547822"/>
                </a:cubicBezTo>
                <a:cubicBezTo>
                  <a:pt x="8647856" y="527939"/>
                  <a:pt x="8648704" y="504214"/>
                  <a:pt x="8661198" y="478275"/>
                </a:cubicBezTo>
                <a:cubicBezTo>
                  <a:pt x="8668953" y="462573"/>
                  <a:pt x="8667832" y="460828"/>
                  <a:pt x="8645813" y="464032"/>
                </a:cubicBezTo>
                <a:cubicBezTo>
                  <a:pt x="8601088" y="470255"/>
                  <a:pt x="8556732" y="476969"/>
                  <a:pt x="8512338" y="477784"/>
                </a:cubicBezTo>
                <a:cubicBezTo>
                  <a:pt x="8462562" y="478712"/>
                  <a:pt x="8445778" y="468934"/>
                  <a:pt x="8481050" y="430572"/>
                </a:cubicBezTo>
                <a:cubicBezTo>
                  <a:pt x="8488612" y="422408"/>
                  <a:pt x="8495122" y="413567"/>
                  <a:pt x="8498220" y="404064"/>
                </a:cubicBezTo>
                <a:cubicBezTo>
                  <a:pt x="8500436" y="396549"/>
                  <a:pt x="8497776" y="391771"/>
                  <a:pt x="8489536" y="389280"/>
                </a:cubicBez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6566FF2-511E-1C1E-7EAC-E7D4E2C86B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4063296"/>
            <a:ext cx="9144000" cy="11526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Thanks.</a:t>
            </a:r>
          </a:p>
        </p:txBody>
      </p:sp>
      <p:pic>
        <p:nvPicPr>
          <p:cNvPr id="4" name="Imagen 3" descr="Logotipo, Icono&#10;&#10;Descripción generada automáticamente">
            <a:extLst>
              <a:ext uri="{FF2B5EF4-FFF2-40B4-BE49-F238E27FC236}">
                <a16:creationId xmlns:a16="http://schemas.microsoft.com/office/drawing/2014/main" id="{314F061E-38C8-5136-8006-052721BEDD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6968" y="1690937"/>
            <a:ext cx="1942759" cy="19427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500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53253-7EDC-990F-DD2E-3FC99A28F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5858" y="676568"/>
            <a:ext cx="8943584" cy="676080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noProof="0" dirty="0">
                <a:latin typeface="Antonio-Bold"/>
              </a:rPr>
              <a:t>¿Who we are?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EBFA530-F88B-374B-5E8E-2F22BAA78C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7006" y="1589809"/>
            <a:ext cx="9422276" cy="503291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2400" noProof="0" dirty="0">
                <a:latin typeface="Antonio-Light"/>
              </a:rPr>
              <a:t>ATS is a non-profit organization with 15 years of experience in drug use intervention and drug policy reform in Colombia, seeking to promote the human rights of PWUD, from a harm reduction approach to improve health, quality of life, and well-being of individuals and the community.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769812-5D01-56D5-CF55-FCCA0656913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8423" y="3489013"/>
            <a:ext cx="4000048" cy="2865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640584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DD3699-DB6B-3D8F-C144-988EDACC3A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24208" y="432717"/>
            <a:ext cx="8943584" cy="676080"/>
          </a:xfrm>
        </p:spPr>
        <p:txBody>
          <a:bodyPr>
            <a:normAutofit fontScale="90000"/>
          </a:bodyPr>
          <a:lstStyle/>
          <a:p>
            <a:pPr algn="ctr"/>
            <a:r>
              <a:rPr lang="es-CO" b="1" dirty="0" err="1">
                <a:latin typeface="Antonio-Bold"/>
              </a:rPr>
              <a:t>Main</a:t>
            </a:r>
            <a:r>
              <a:rPr lang="es-CO" b="1" dirty="0">
                <a:latin typeface="Antonio-Bold"/>
              </a:rPr>
              <a:t> </a:t>
            </a:r>
            <a:r>
              <a:rPr lang="es-CO" b="1" dirty="0" err="1">
                <a:latin typeface="Antonio-Bold"/>
              </a:rPr>
              <a:t>projects</a:t>
            </a:r>
            <a:endParaRPr lang="es-CO" b="1" dirty="0">
              <a:latin typeface="Antonio-Bold"/>
            </a:endParaRP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3B9A6ACA-4A71-2B9C-0778-CC1A32D00D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5590" y="3396178"/>
            <a:ext cx="1112616" cy="1074513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CE8CAF07-374D-6DFB-2836-654952DE774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930" y="1672867"/>
            <a:ext cx="876376" cy="1150720"/>
          </a:xfrm>
          <a:prstGeom prst="rect">
            <a:avLst/>
          </a:prstGeom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1379936F-DEC1-514D-25E3-F896299057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02030" y="5185133"/>
            <a:ext cx="1044030" cy="106689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6EB1657-82D3-82A8-26B0-7853F6CEF86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4135" y="2470768"/>
            <a:ext cx="1577477" cy="1005927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BE2431F-402E-299E-197E-93480C9894B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839444" y="3877321"/>
            <a:ext cx="1242168" cy="1165961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ED9CC946-FFF3-18D1-1A42-9ACF6C98E3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68052" y="3113801"/>
            <a:ext cx="1310754" cy="1310754"/>
          </a:xfrm>
          <a:prstGeom prst="rect">
            <a:avLst/>
          </a:prstGeom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706631B3-926A-08F1-9AA3-0971354A015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94339" y="1507999"/>
            <a:ext cx="1386960" cy="1463167"/>
          </a:xfrm>
          <a:prstGeom prst="rect">
            <a:avLst/>
          </a:prstGeom>
        </p:spPr>
      </p:pic>
      <p:pic>
        <p:nvPicPr>
          <p:cNvPr id="21" name="Imagen 20">
            <a:extLst>
              <a:ext uri="{FF2B5EF4-FFF2-40B4-BE49-F238E27FC236}">
                <a16:creationId xmlns:a16="http://schemas.microsoft.com/office/drawing/2014/main" id="{2E277D97-B820-D67B-5567-8ED79BC6A79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782192" y="3629323"/>
            <a:ext cx="1785600" cy="1775337"/>
          </a:xfrm>
          <a:prstGeom prst="rect">
            <a:avLst/>
          </a:prstGeom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147B3511-16A5-4C32-DD68-67A363452B3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067922" y="4685979"/>
            <a:ext cx="1341236" cy="998307"/>
          </a:xfrm>
          <a:prstGeom prst="rect">
            <a:avLst/>
          </a:prstGeom>
        </p:spPr>
      </p:pic>
      <p:pic>
        <p:nvPicPr>
          <p:cNvPr id="25" name="Imagen 24">
            <a:extLst>
              <a:ext uri="{FF2B5EF4-FFF2-40B4-BE49-F238E27FC236}">
                <a16:creationId xmlns:a16="http://schemas.microsoft.com/office/drawing/2014/main" id="{9BFF0DAD-3341-0FE2-EC7C-710D438C23F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278088" y="2144348"/>
            <a:ext cx="1127858" cy="1204064"/>
          </a:xfrm>
          <a:prstGeom prst="rect">
            <a:avLst/>
          </a:prstGeom>
        </p:spPr>
      </p:pic>
      <p:pic>
        <p:nvPicPr>
          <p:cNvPr id="27" name="Imagen 26">
            <a:extLst>
              <a:ext uri="{FF2B5EF4-FFF2-40B4-BE49-F238E27FC236}">
                <a16:creationId xmlns:a16="http://schemas.microsoft.com/office/drawing/2014/main" id="{C0D06BD0-E4A3-36FD-9885-1AB9B184A0E9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478806" y="5404660"/>
            <a:ext cx="1219306" cy="1226926"/>
          </a:xfrm>
          <a:prstGeom prst="rect">
            <a:avLst/>
          </a:prstGeom>
        </p:spPr>
      </p:pic>
      <p:pic>
        <p:nvPicPr>
          <p:cNvPr id="31" name="Imagen 30" descr="Logotipo, Icono&#10;&#10;Descripción generada automáticamente">
            <a:extLst>
              <a:ext uri="{FF2B5EF4-FFF2-40B4-BE49-F238E27FC236}">
                <a16:creationId xmlns:a16="http://schemas.microsoft.com/office/drawing/2014/main" id="{191FAC7E-A387-ADA7-748E-4BCC17C346A8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705923" y="2542844"/>
            <a:ext cx="2128485" cy="2128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492952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8CB356-C4A2-DE45-9679-2BECDB2D89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230" y="803086"/>
            <a:ext cx="8943584" cy="923330"/>
          </a:xfrm>
        </p:spPr>
        <p:txBody>
          <a:bodyPr>
            <a:normAutofit/>
          </a:bodyPr>
          <a:lstStyle/>
          <a:p>
            <a:r>
              <a:rPr lang="es-CO" sz="4000" b="1" dirty="0">
                <a:latin typeface="Antonio-Bold"/>
              </a:rPr>
              <a:t>¿</a:t>
            </a:r>
            <a:r>
              <a:rPr lang="es-CO" sz="4000" b="1" dirty="0" err="1">
                <a:latin typeface="Antonio-Bold"/>
              </a:rPr>
              <a:t>When</a:t>
            </a:r>
            <a:r>
              <a:rPr lang="es-CO" sz="4000" b="1" dirty="0">
                <a:latin typeface="Antonio-Bold"/>
              </a:rPr>
              <a:t> </a:t>
            </a:r>
            <a:r>
              <a:rPr lang="es-CO" sz="4000" b="1" dirty="0" err="1">
                <a:latin typeface="Antonio-Bold"/>
              </a:rPr>
              <a:t>started</a:t>
            </a:r>
            <a:r>
              <a:rPr lang="es-CO" sz="4000" b="1" dirty="0">
                <a:latin typeface="Antonio-Bold"/>
              </a:rPr>
              <a:t> </a:t>
            </a:r>
            <a:r>
              <a:rPr lang="es-CO" sz="4000" b="1" dirty="0" err="1">
                <a:latin typeface="Antonio-Bold"/>
              </a:rPr>
              <a:t>the</a:t>
            </a:r>
            <a:r>
              <a:rPr lang="es-CO" sz="4000" b="1" dirty="0">
                <a:latin typeface="Antonio-Bold"/>
              </a:rPr>
              <a:t> Cambie </a:t>
            </a:r>
            <a:r>
              <a:rPr lang="es-CO" sz="4000" b="1" dirty="0" err="1">
                <a:latin typeface="Antonio-Bold"/>
              </a:rPr>
              <a:t>program</a:t>
            </a:r>
            <a:r>
              <a:rPr lang="es-CO" sz="4000" b="1" dirty="0">
                <a:latin typeface="Antonio-Bold"/>
              </a:rPr>
              <a:t>?</a:t>
            </a:r>
            <a:endParaRPr lang="en-CO" sz="4000" b="1" dirty="0">
              <a:latin typeface="Antonio-Bold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20D441-9D20-744E-B971-7EFA8DF82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6028" y="1798408"/>
            <a:ext cx="10567553" cy="4759441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n-US" sz="1800" dirty="0">
                <a:latin typeface="Antonio-Light"/>
              </a:rPr>
              <a:t>It began in 2014 as the first needle exchange program for PWID in Colombia, operating for almost 3 years in 6 cities or territories, mainly in Bogotá, Cali and Pereira-</a:t>
            </a:r>
            <a:r>
              <a:rPr lang="en-US" sz="1800" dirty="0" err="1">
                <a:latin typeface="Antonio-Light"/>
              </a:rPr>
              <a:t>Dosquebradas</a:t>
            </a:r>
            <a:r>
              <a:rPr lang="es-MX" sz="1800" dirty="0">
                <a:latin typeface="Antonio-Light"/>
              </a:rPr>
              <a:t>. </a:t>
            </a:r>
            <a:r>
              <a:rPr lang="es-MX" sz="1800" dirty="0" err="1">
                <a:latin typeface="Antonio-Light"/>
              </a:rPr>
              <a:t>Some</a:t>
            </a:r>
            <a:r>
              <a:rPr lang="es-MX" sz="1800" dirty="0">
                <a:latin typeface="Antonio-Light"/>
              </a:rPr>
              <a:t> </a:t>
            </a:r>
            <a:r>
              <a:rPr lang="es-MX" sz="1800" dirty="0" err="1">
                <a:latin typeface="Antonio-Light"/>
              </a:rPr>
              <a:t>results</a:t>
            </a:r>
            <a:r>
              <a:rPr lang="es-MX" sz="1800" dirty="0">
                <a:latin typeface="Antonio-Light"/>
              </a:rPr>
              <a:t> </a:t>
            </a:r>
            <a:r>
              <a:rPr lang="es-MX" sz="1800" dirty="0" err="1">
                <a:latin typeface="Antonio-Light"/>
              </a:rPr>
              <a:t>were</a:t>
            </a:r>
            <a:r>
              <a:rPr lang="es-MX" sz="1800" dirty="0">
                <a:latin typeface="Antonio-Light"/>
              </a:rPr>
              <a:t>…</a:t>
            </a:r>
            <a:endParaRPr lang="en-CO" sz="1800" dirty="0">
              <a:latin typeface="Antonio-Light"/>
            </a:endParaRPr>
          </a:p>
        </p:txBody>
      </p:sp>
      <p:pic>
        <p:nvPicPr>
          <p:cNvPr id="7" name="Imagen 6" descr="Logotipo, Icono&#10;&#10;Descripción generada automáticamente">
            <a:extLst>
              <a:ext uri="{FF2B5EF4-FFF2-40B4-BE49-F238E27FC236}">
                <a16:creationId xmlns:a16="http://schemas.microsoft.com/office/drawing/2014/main" id="{C96014B4-3D87-C528-B16C-E301C4D68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3406" y="366445"/>
            <a:ext cx="1339521" cy="1339521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93617916-3B28-DBD4-EF80-1054BA8509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75611" y="3131338"/>
            <a:ext cx="2768830" cy="207178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n 3">
            <a:extLst>
              <a:ext uri="{FF2B5EF4-FFF2-40B4-BE49-F238E27FC236}">
                <a16:creationId xmlns:a16="http://schemas.microsoft.com/office/drawing/2014/main" id="{91D218A1-4EA6-4D39-EEF1-D64BAACA36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575" y="2807506"/>
            <a:ext cx="1540264" cy="2741246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C857D03-F802-9E42-6D6E-21DCEB5CF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02498" y="2785706"/>
            <a:ext cx="2069048" cy="27630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0AE192CF-032B-C37E-A03D-9E5664541E4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73960" y="2785706"/>
            <a:ext cx="1552512" cy="2763046"/>
          </a:xfrm>
          <a:prstGeom prst="rect">
            <a:avLst/>
          </a:prstGeom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CB4A5EB-ECB3-280B-C6CB-2E90F42A6920}"/>
              </a:ext>
            </a:extLst>
          </p:cNvPr>
          <p:cNvSpPr txBox="1"/>
          <p:nvPr/>
        </p:nvSpPr>
        <p:spPr>
          <a:xfrm>
            <a:off x="2375395" y="5677402"/>
            <a:ext cx="78219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helped create the naloxone guidelines in the community space.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We helped create the intervention guidelines for people who inject drugs.</a:t>
            </a:r>
          </a:p>
          <a:p>
            <a:r>
              <a:rPr lang="en-US" dirty="0"/>
              <a:t>Official guidelines of the government.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2626373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85E254-F6B0-A016-0B4D-F37245A9ED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78034" y="251907"/>
            <a:ext cx="6894576" cy="650518"/>
          </a:xfrm>
        </p:spPr>
        <p:txBody>
          <a:bodyPr anchor="b">
            <a:normAutofit/>
          </a:bodyPr>
          <a:lstStyle/>
          <a:p>
            <a:pPr algn="ctr"/>
            <a:r>
              <a:rPr lang="es-CO" sz="3600" b="1" dirty="0"/>
              <a:t>¿</a:t>
            </a:r>
            <a:r>
              <a:rPr lang="en-US" sz="3600" b="1" dirty="0"/>
              <a:t> Why did we do a SCS in Bogotá?</a:t>
            </a:r>
            <a:endParaRPr lang="es-CO" sz="36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7284FFF-BE94-CBDD-F9BB-F2139807E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41982" y="1093390"/>
            <a:ext cx="7119020" cy="3429969"/>
          </a:xfrm>
        </p:spPr>
        <p:txBody>
          <a:bodyPr>
            <a:normAutofit/>
          </a:bodyPr>
          <a:lstStyle/>
          <a:p>
            <a:pPr marL="342900" indent="-342900" algn="just">
              <a:buAutoNum type="arabicPeriod"/>
            </a:pPr>
            <a:r>
              <a:rPr lang="en-US" sz="1600" dirty="0"/>
              <a:t>In Colombia, there is no official and reliable data on the number of people who have died from overdoses. And there is a structural invisibility in relation to the phenomenon of injectable drug use, especially heroin</a:t>
            </a:r>
            <a:r>
              <a:rPr lang="es-CO" sz="1600" dirty="0"/>
              <a:t>.</a:t>
            </a:r>
          </a:p>
          <a:p>
            <a:pPr marL="342900" indent="-342900" algn="just">
              <a:buFont typeface="Arial" panose="020B0604020202020204" pitchFamily="34" charset="0"/>
              <a:buAutoNum type="arabicPeriod"/>
            </a:pPr>
            <a:r>
              <a:rPr lang="en-US" sz="1600" b="1" dirty="0"/>
              <a:t>We need updated data</a:t>
            </a:r>
            <a:r>
              <a:rPr lang="en-US" sz="1600" dirty="0"/>
              <a:t>. All of our substance use reports were made more than 4 years ago or have a wrong information.</a:t>
            </a:r>
            <a:r>
              <a:rPr lang="es-CO" sz="1600" dirty="0"/>
              <a:t> </a:t>
            </a:r>
          </a:p>
          <a:p>
            <a:pPr marL="342900" indent="-342900" algn="just">
              <a:buFont typeface="Arial" panose="020B0604020202020204" pitchFamily="34" charset="0"/>
              <a:buAutoNum type="arabicPeriod"/>
            </a:pPr>
            <a:r>
              <a:rPr lang="en-US" sz="1600" dirty="0"/>
              <a:t>The country does not have regulations that govern safe consumption spaces, and the process since the emergence of the current drug policy may take years.</a:t>
            </a:r>
          </a:p>
          <a:p>
            <a:pPr marL="342900" indent="-342900" algn="just">
              <a:buAutoNum type="arabicPeriod"/>
            </a:pPr>
            <a:r>
              <a:rPr lang="en-US" sz="1600" dirty="0"/>
              <a:t>Users are exposed to unhygienic environments, access barriers, overdoses, vulnerabilities and a lot of violence.</a:t>
            </a:r>
            <a:endParaRPr lang="es-CO" sz="16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A52A09C3-3A27-B9DB-F371-C987720D0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0993" y="2197562"/>
            <a:ext cx="2538176" cy="342996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9" name="Imagen 18">
            <a:extLst>
              <a:ext uri="{FF2B5EF4-FFF2-40B4-BE49-F238E27FC236}">
                <a16:creationId xmlns:a16="http://schemas.microsoft.com/office/drawing/2014/main" id="{8D25E729-F89B-2C00-3726-71EF72E02C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1492" y="3660493"/>
            <a:ext cx="2876934" cy="257409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1671706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7DF5CD5-2230-7729-0690-B39C0C2FA6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1196" y="393539"/>
            <a:ext cx="8943584" cy="947253"/>
          </a:xfrm>
        </p:spPr>
        <p:txBody>
          <a:bodyPr>
            <a:normAutofit/>
          </a:bodyPr>
          <a:lstStyle/>
          <a:p>
            <a:pPr algn="ctr"/>
            <a:r>
              <a:rPr lang="es-CO" sz="4800" b="1" dirty="0" err="1"/>
              <a:t>Implementation</a:t>
            </a:r>
            <a:r>
              <a:rPr lang="es-CO" sz="4800" b="1" dirty="0"/>
              <a:t> </a:t>
            </a:r>
            <a:r>
              <a:rPr lang="es-CO" sz="4800" b="1" dirty="0" err="1"/>
              <a:t>challenges</a:t>
            </a:r>
            <a:endParaRPr lang="es-CO" sz="4800" b="1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A9198B4-1A20-1462-38A0-EF1E32EC847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62682" y="1818531"/>
            <a:ext cx="9257845" cy="503946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sz="2400" i="1" dirty="0" err="1"/>
              <a:t>Institutional</a:t>
            </a:r>
            <a:r>
              <a:rPr lang="es-CO" sz="2400" i="1" dirty="0"/>
              <a:t> </a:t>
            </a:r>
            <a:r>
              <a:rPr lang="es-CO" sz="2400" i="1" dirty="0" err="1"/>
              <a:t>or</a:t>
            </a:r>
            <a:r>
              <a:rPr lang="es-CO" sz="2400" i="1" dirty="0"/>
              <a:t> legal.</a:t>
            </a:r>
          </a:p>
          <a:p>
            <a:pPr marL="0" indent="0">
              <a:buNone/>
            </a:pPr>
            <a:r>
              <a:rPr lang="en-US" sz="2000" dirty="0"/>
              <a:t>Lack of regulations, ignorance accompanied by fear and stigma, denomination of </a:t>
            </a:r>
            <a:r>
              <a:rPr lang="en-US" sz="2000" dirty="0" err="1"/>
              <a:t>Cambie</a:t>
            </a:r>
            <a:r>
              <a:rPr lang="en-US" sz="2000" dirty="0"/>
              <a:t>, advertising and location.</a:t>
            </a:r>
          </a:p>
          <a:p>
            <a:pPr marL="0" indent="0">
              <a:buNone/>
            </a:pPr>
            <a:r>
              <a:rPr lang="es-CO" sz="2400" i="1" dirty="0" err="1"/>
              <a:t>Community</a:t>
            </a:r>
            <a:r>
              <a:rPr lang="es-CO" sz="2400" i="1" dirty="0"/>
              <a:t>.</a:t>
            </a:r>
          </a:p>
          <a:p>
            <a:pPr marL="0" indent="0">
              <a:buNone/>
            </a:pPr>
            <a:r>
              <a:rPr lang="en-US" sz="2000" i="1" dirty="0"/>
              <a:t>Resistance and NIMBY effect, stigma with violent narratives towards users.</a:t>
            </a:r>
            <a:endParaRPr lang="es-CO" sz="2000" i="1" dirty="0"/>
          </a:p>
          <a:p>
            <a:pPr marL="0" indent="0">
              <a:buNone/>
            </a:pPr>
            <a:r>
              <a:rPr lang="es-CO" sz="2400" i="1" dirty="0" err="1"/>
              <a:t>Users</a:t>
            </a:r>
            <a:r>
              <a:rPr lang="es-CO" sz="2400" i="1" dirty="0"/>
              <a:t>.</a:t>
            </a:r>
          </a:p>
          <a:p>
            <a:pPr marL="0" indent="0">
              <a:buNone/>
            </a:pPr>
            <a:r>
              <a:rPr lang="en-US" sz="2000" dirty="0"/>
              <a:t>Low confidence at the beginning, difficulty in adherence, waves of violence focused on heroin users.</a:t>
            </a:r>
            <a:endParaRPr lang="es-CO" sz="2000" dirty="0"/>
          </a:p>
          <a:p>
            <a:pPr marL="0" indent="0">
              <a:buNone/>
            </a:pPr>
            <a:r>
              <a:rPr lang="es-CO" sz="2400" dirty="0" err="1"/>
              <a:t>Infraestructure</a:t>
            </a:r>
            <a:r>
              <a:rPr lang="es-CO" sz="2400" dirty="0"/>
              <a:t>.</a:t>
            </a:r>
          </a:p>
          <a:p>
            <a:pPr marL="0" indent="0">
              <a:buNone/>
            </a:pPr>
            <a:r>
              <a:rPr lang="en-US" sz="2000" dirty="0"/>
              <a:t>Finding a location close to the dynamics of the users, remodeling the entire space and adapting it according to particularities and resources</a:t>
            </a:r>
            <a:r>
              <a:rPr lang="es-CO" sz="24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487477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>
            <a:extLst>
              <a:ext uri="{FF2B5EF4-FFF2-40B4-BE49-F238E27FC236}">
                <a16:creationId xmlns:a16="http://schemas.microsoft.com/office/drawing/2014/main" id="{6FF141E1-A2E9-B0D4-7EDE-2BD683D4C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0877" y="1343747"/>
            <a:ext cx="2479227" cy="33019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8F44061-3EAF-CD29-FB82-31042BB4E9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9684" y="556669"/>
            <a:ext cx="4070748" cy="253760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4B020F7C-C954-036A-AA72-B5A9AB28B2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6929" y="3252062"/>
            <a:ext cx="2223853" cy="298439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CCBE78E6-B6C5-9F48-F6D2-58CDF709B4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072" y="2101811"/>
            <a:ext cx="3094987" cy="23365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B4A8930D-7F10-1AF3-954E-82CB8A5E710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34431" y="4032269"/>
            <a:ext cx="3111419" cy="214879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11401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D1612-144E-2CB8-D296-C4EC51184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6734" y="378914"/>
            <a:ext cx="8918532" cy="828394"/>
          </a:xfrm>
        </p:spPr>
        <p:txBody>
          <a:bodyPr/>
          <a:lstStyle/>
          <a:p>
            <a:pPr algn="ctr"/>
            <a:r>
              <a:rPr lang="es-CO" b="1" dirty="0"/>
              <a:t>Cambie and </a:t>
            </a:r>
            <a:r>
              <a:rPr lang="es-CO" b="1" dirty="0" err="1"/>
              <a:t>our</a:t>
            </a:r>
            <a:r>
              <a:rPr lang="es-CO" b="1" dirty="0"/>
              <a:t> </a:t>
            </a:r>
            <a:r>
              <a:rPr lang="es-CO" b="1" dirty="0" err="1"/>
              <a:t>services</a:t>
            </a:r>
            <a:r>
              <a:rPr lang="es-CO" b="1" dirty="0"/>
              <a:t>.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3DE6EC-8CB3-E937-3C77-35ACFF3074FE}"/>
              </a:ext>
            </a:extLst>
          </p:cNvPr>
          <p:cNvSpPr txBox="1">
            <a:spLocks/>
          </p:cNvSpPr>
          <p:nvPr/>
        </p:nvSpPr>
        <p:spPr>
          <a:xfrm>
            <a:off x="238991" y="1690688"/>
            <a:ext cx="10567553" cy="4759441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endParaRPr lang="en-CO" sz="1800" dirty="0"/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106AA0F-3883-81F3-F40F-832FC6681253}"/>
              </a:ext>
            </a:extLst>
          </p:cNvPr>
          <p:cNvSpPr txBox="1">
            <a:spLocks/>
          </p:cNvSpPr>
          <p:nvPr/>
        </p:nvSpPr>
        <p:spPr>
          <a:xfrm>
            <a:off x="1793526" y="1501744"/>
            <a:ext cx="6118833" cy="4852757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dirty="0"/>
              <a:t>First and foremost, it is a comprehensive community care program for people who inject drugs. Our model and operation is peer-based. It is based on the SCS in Vancouver and organizations such as </a:t>
            </a:r>
            <a:r>
              <a:rPr lang="en-US" sz="1800" dirty="0" err="1"/>
              <a:t>PrevenCasa</a:t>
            </a:r>
            <a:r>
              <a:rPr lang="en-US" sz="1800" dirty="0"/>
              <a:t> and </a:t>
            </a:r>
            <a:r>
              <a:rPr lang="en-US" sz="1800" dirty="0" err="1"/>
              <a:t>Verter</a:t>
            </a:r>
            <a:r>
              <a:rPr lang="en-US" sz="1800" dirty="0"/>
              <a:t> in Mexico. It is the first SCS in Colombia and South America.</a:t>
            </a:r>
          </a:p>
          <a:p>
            <a:pPr marL="0" indent="0" algn="just">
              <a:buFont typeface="Arial" panose="020B0604020202020204" pitchFamily="34" charset="0"/>
              <a:buNone/>
            </a:pPr>
            <a:r>
              <a:rPr lang="en-US" sz="1800" b="1" dirty="0"/>
              <a:t>Services: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/>
              <a:t>Low-risk consumption space, accompanied by information and harm reduction guidance.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/>
              <a:t>Overdose response protocol inside and outside the facility.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/>
              <a:t>Hygienic injection material.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/>
              <a:t>Education, training and provision of naloxone to users or support networks.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/>
              <a:t>Referral for HIV and hepatitis testing.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/>
              <a:t>Active search for used syringes in the community space.</a:t>
            </a:r>
          </a:p>
          <a:p>
            <a:pPr algn="just">
              <a:buFont typeface="Wingdings" panose="05000000000000000000" pitchFamily="2" charset="2"/>
              <a:buChar char="ü"/>
            </a:pPr>
            <a:r>
              <a:rPr lang="en-US" sz="1800" dirty="0"/>
              <a:t>Safe disposal point for used syringes.</a:t>
            </a:r>
            <a:endParaRPr lang="es-MX" sz="1800" dirty="0"/>
          </a:p>
        </p:txBody>
      </p:sp>
      <p:pic>
        <p:nvPicPr>
          <p:cNvPr id="6" name="Imagen 5" descr="Logotipo, Icono&#10;&#10;Descripción generada automáticamente">
            <a:extLst>
              <a:ext uri="{FF2B5EF4-FFF2-40B4-BE49-F238E27FC236}">
                <a16:creationId xmlns:a16="http://schemas.microsoft.com/office/drawing/2014/main" id="{2484B40B-D4FA-5DEF-3A47-F401052B9E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488" y="5291589"/>
            <a:ext cx="1243312" cy="1243312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B808CD5-4D84-8D37-0B42-4E156742E7C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20836" y="1838840"/>
            <a:ext cx="2741071" cy="363313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538650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00B559-E5EC-B2D7-ED50-36211C89D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2787" y="297750"/>
            <a:ext cx="8918532" cy="701132"/>
          </a:xfrm>
        </p:spPr>
        <p:txBody>
          <a:bodyPr/>
          <a:lstStyle/>
          <a:p>
            <a:pPr algn="ctr"/>
            <a:r>
              <a:rPr lang="es-CO" b="1" dirty="0" err="1"/>
              <a:t>Services</a:t>
            </a:r>
            <a:r>
              <a:rPr lang="es-CO" b="1" dirty="0"/>
              <a:t>…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B9AF3C8-6FCA-FDB9-8BF5-4FB2A40A01C6}"/>
              </a:ext>
            </a:extLst>
          </p:cNvPr>
          <p:cNvSpPr txBox="1"/>
          <p:nvPr/>
        </p:nvSpPr>
        <p:spPr>
          <a:xfrm>
            <a:off x="884398" y="1416769"/>
            <a:ext cx="58598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dirty="0"/>
              <a:t>Psychological and social work counseling.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dirty="0"/>
              <a:t>Hot food and drinks.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dirty="0"/>
              <a:t>Wound healing.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dirty="0"/>
              <a:t>Referral to other social-health services (emergencies, detoxification, rehabilitation).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dirty="0"/>
              <a:t>Management of access barriers for medications (e.g. methadone) or other basic services.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n-US" sz="2000" dirty="0"/>
              <a:t>Articulation with other services and institutions to cover basic needs (e.g. showers, housing).</a:t>
            </a:r>
          </a:p>
          <a:p>
            <a:pPr algn="just"/>
            <a:r>
              <a:rPr lang="en-US" sz="2000" b="1" dirty="0"/>
              <a:t>Any need we identify will be sought to address.</a:t>
            </a:r>
            <a:endParaRPr lang="es-MX" sz="2000" b="1" dirty="0"/>
          </a:p>
        </p:txBody>
      </p:sp>
      <p:pic>
        <p:nvPicPr>
          <p:cNvPr id="5" name="Imagen 4" descr="Logotipo, Icono&#10;&#10;Descripción generada automáticamente">
            <a:extLst>
              <a:ext uri="{FF2B5EF4-FFF2-40B4-BE49-F238E27FC236}">
                <a16:creationId xmlns:a16="http://schemas.microsoft.com/office/drawing/2014/main" id="{539F8B24-E1FC-DCC3-EED8-3F40336501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53726" y="5400883"/>
            <a:ext cx="1159367" cy="115936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9E7D04F1-7BA9-382D-72A5-AAFC88AFEC8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2053" y="4359391"/>
            <a:ext cx="3204568" cy="22008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A62B318A-46C3-BC06-BE6B-78B8FA3B06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29040" y="1518142"/>
            <a:ext cx="3435754" cy="242336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1207759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9ECA7549E52C942A5A01571AFE83388" ma:contentTypeVersion="15" ma:contentTypeDescription="Crear nuevo documento." ma:contentTypeScope="" ma:versionID="6e1e635edeb868fd8c28b1938bf8cae7">
  <xsd:schema xmlns:xsd="http://www.w3.org/2001/XMLSchema" xmlns:xs="http://www.w3.org/2001/XMLSchema" xmlns:p="http://schemas.microsoft.com/office/2006/metadata/properties" xmlns:ns2="2b87fd90-7596-42dd-96a9-419155b30318" xmlns:ns3="c678408e-6511-47a1-9a6c-f28d39895d50" targetNamespace="http://schemas.microsoft.com/office/2006/metadata/properties" ma:root="true" ma:fieldsID="bb1e3a3dac8e56409b9cc0c7f0f4b8a7" ns2:_="" ns3:_="">
    <xsd:import namespace="2b87fd90-7596-42dd-96a9-419155b30318"/>
    <xsd:import namespace="c678408e-6511-47a1-9a6c-f28d39895d50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2:MediaServiceDateTake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b87fd90-7596-42dd-96a9-419155b3031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14" nillable="true" ma:taxonomy="true" ma:internalName="lcf76f155ced4ddcb4097134ff3c332f" ma:taxonomyFieldName="MediaServiceImageTags" ma:displayName="Etiquetas de imagen" ma:readOnly="false" ma:fieldId="{5cf76f15-5ced-4ddc-b409-7134ff3c332f}" ma:taxonomyMulti="true" ma:sspId="d69dd378-0061-4e15-8490-e9956891c5c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description="" ma:indexed="true" ma:internalName="MediaServiceLocation" ma:readOnly="true">
      <xsd:simpleType>
        <xsd:restriction base="dms:Text"/>
      </xsd:simpleType>
    </xsd:element>
    <xsd:element name="MediaServiceSearchProperties" ma:index="22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78408e-6511-47a1-9a6c-f28d39895d50" elementFormDefault="qualified">
    <xsd:import namespace="http://schemas.microsoft.com/office/2006/documentManagement/types"/>
    <xsd:import namespace="http://schemas.microsoft.com/office/infopath/2007/PartnerControls"/>
    <xsd:element name="TaxCatchAll" ma:index="15" nillable="true" ma:displayName="Taxonomy Catch All Column" ma:hidden="true" ma:list="{bd070bd1-4f19-4ae6-8df8-37da43d953f7}" ma:internalName="TaxCatchAll" ma:showField="CatchAllData" ma:web="c678408e-6511-47a1-9a6c-f28d39895d5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0" nillable="true" ma:displayName="Compartido con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1" nillable="true" ma:displayName="Detalles de uso compartido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2b87fd90-7596-42dd-96a9-419155b30318">
      <Terms xmlns="http://schemas.microsoft.com/office/infopath/2007/PartnerControls"/>
    </lcf76f155ced4ddcb4097134ff3c332f>
    <TaxCatchAll xmlns="c678408e-6511-47a1-9a6c-f28d39895d50" xsi:nil="true"/>
  </documentManagement>
</p:properties>
</file>

<file path=customXml/itemProps1.xml><?xml version="1.0" encoding="utf-8"?>
<ds:datastoreItem xmlns:ds="http://schemas.openxmlformats.org/officeDocument/2006/customXml" ds:itemID="{67D3D16E-5D37-4D82-9C34-953A89C383E7}"/>
</file>

<file path=customXml/itemProps2.xml><?xml version="1.0" encoding="utf-8"?>
<ds:datastoreItem xmlns:ds="http://schemas.openxmlformats.org/officeDocument/2006/customXml" ds:itemID="{2873C9C1-B9FD-47A0-8933-96620A6228CD}"/>
</file>

<file path=customXml/itemProps3.xml><?xml version="1.0" encoding="utf-8"?>
<ds:datastoreItem xmlns:ds="http://schemas.openxmlformats.org/officeDocument/2006/customXml" ds:itemID="{1DAE0CEB-D10B-4167-9AC7-183D40C36551}"/>
</file>

<file path=docProps/app.xml><?xml version="1.0" encoding="utf-8"?>
<Properties xmlns="http://schemas.openxmlformats.org/officeDocument/2006/extended-properties" xmlns:vt="http://schemas.openxmlformats.org/officeDocument/2006/docPropsVTypes">
  <TotalTime>57404</TotalTime>
  <Words>818</Words>
  <Application>Microsoft Office PowerPoint</Application>
  <PresentationFormat>Panorámica</PresentationFormat>
  <Paragraphs>74</Paragraphs>
  <Slides>18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18</vt:i4>
      </vt:variant>
    </vt:vector>
  </HeadingPairs>
  <TitlesOfParts>
    <vt:vector size="26" baseType="lpstr">
      <vt:lpstr>Antonio-Bold</vt:lpstr>
      <vt:lpstr>Antonio-Light</vt:lpstr>
      <vt:lpstr>Aptos</vt:lpstr>
      <vt:lpstr>Arial</vt:lpstr>
      <vt:lpstr>Calibri</vt:lpstr>
      <vt:lpstr>Calibri Light</vt:lpstr>
      <vt:lpstr>Wingdings</vt:lpstr>
      <vt:lpstr>Office Theme</vt:lpstr>
      <vt:lpstr>DCR-Cambie.</vt:lpstr>
      <vt:lpstr>¿Who we are?</vt:lpstr>
      <vt:lpstr>Main projects</vt:lpstr>
      <vt:lpstr>¿When started the Cambie program?</vt:lpstr>
      <vt:lpstr>¿ Why did we do a SCS in Bogotá?</vt:lpstr>
      <vt:lpstr>Implementation challenges</vt:lpstr>
      <vt:lpstr>Presentación de PowerPoint</vt:lpstr>
      <vt:lpstr>Cambie and our services.</vt:lpstr>
      <vt:lpstr>Services…</vt:lpstr>
      <vt:lpstr>Presentación de PowerPoint</vt:lpstr>
      <vt:lpstr>Presentación de PowerPoint</vt:lpstr>
      <vt:lpstr>Presentación de PowerPoint</vt:lpstr>
      <vt:lpstr>Results.</vt:lpstr>
      <vt:lpstr>Presentación de PowerPoint</vt:lpstr>
      <vt:lpstr>Presentación de PowerPoint</vt:lpstr>
      <vt:lpstr>Presentación de PowerPoint</vt:lpstr>
      <vt:lpstr>Future challenges</vt:lpstr>
      <vt:lpstr>Thanks.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Daniel Rojas Estupiñan</cp:lastModifiedBy>
  <cp:revision>167</cp:revision>
  <dcterms:created xsi:type="dcterms:W3CDTF">2022-04-06T20:14:09Z</dcterms:created>
  <dcterms:modified xsi:type="dcterms:W3CDTF">2025-03-04T03:40:59Z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0x010100D9ECA7549E52C942A5A01571AFE83388</vt:lpwstr>
  </property>
</Properties>
</file>