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Lst>
  <p:notesMasterIdLst>
    <p:notesMasterId r:id="rId21"/>
  </p:notesMasterIdLst>
  <p:sldIdLst>
    <p:sldId id="256" r:id="rId6"/>
    <p:sldId id="262" r:id="rId7"/>
    <p:sldId id="346" r:id="rId8"/>
    <p:sldId id="347" r:id="rId9"/>
    <p:sldId id="348" r:id="rId10"/>
    <p:sldId id="349" r:id="rId11"/>
    <p:sldId id="257" r:id="rId12"/>
    <p:sldId id="350" r:id="rId13"/>
    <p:sldId id="650" r:id="rId14"/>
    <p:sldId id="625" r:id="rId15"/>
    <p:sldId id="648" r:id="rId16"/>
    <p:sldId id="651" r:id="rId17"/>
    <p:sldId id="649" r:id="rId18"/>
    <p:sldId id="345" r:id="rId19"/>
    <p:sldId id="652" r:id="rId20"/>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B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34448-E384-42F0-846C-C8FB84EAD4AB}" v="33" dt="2024-03-20T17:59:19.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p:restoredTop sz="75514" autoAdjust="0"/>
  </p:normalViewPr>
  <p:slideViewPr>
    <p:cSldViewPr snapToGrid="0" snapToObjects="1">
      <p:cViewPr varScale="1">
        <p:scale>
          <a:sx n="94" d="100"/>
          <a:sy n="94" d="100"/>
        </p:scale>
        <p:origin x="126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sák Róbert" userId="e6bf53ee-1a84-4567-8f3a-3e477fbd7e90" providerId="ADAL" clId="{F8334448-E384-42F0-846C-C8FB84EAD4AB}"/>
    <pc:docChg chg="addSld modSld sldOrd">
      <pc:chgData name="Csák Róbert" userId="e6bf53ee-1a84-4567-8f3a-3e477fbd7e90" providerId="ADAL" clId="{F8334448-E384-42F0-846C-C8FB84EAD4AB}" dt="2024-03-20T18:02:16.406" v="188"/>
      <pc:docMkLst>
        <pc:docMk/>
      </pc:docMkLst>
      <pc:sldChg chg="setBg">
        <pc:chgData name="Csák Róbert" userId="e6bf53ee-1a84-4567-8f3a-3e477fbd7e90" providerId="ADAL" clId="{F8334448-E384-42F0-846C-C8FB84EAD4AB}" dt="2024-03-20T17:59:19.224" v="32"/>
        <pc:sldMkLst>
          <pc:docMk/>
          <pc:sldMk cId="0" sldId="256"/>
        </pc:sldMkLst>
      </pc:sldChg>
      <pc:sldChg chg="modSp add mod setBg">
        <pc:chgData name="Csák Róbert" userId="e6bf53ee-1a84-4567-8f3a-3e477fbd7e90" providerId="ADAL" clId="{F8334448-E384-42F0-846C-C8FB84EAD4AB}" dt="2024-03-20T18:00:02.894" v="82" actId="6549"/>
        <pc:sldMkLst>
          <pc:docMk/>
          <pc:sldMk cId="0" sldId="262"/>
        </pc:sldMkLst>
        <pc:spChg chg="mod">
          <ac:chgData name="Csák Róbert" userId="e6bf53ee-1a84-4567-8f3a-3e477fbd7e90" providerId="ADAL" clId="{F8334448-E384-42F0-846C-C8FB84EAD4AB}" dt="2024-03-20T17:59:40.661" v="78" actId="6549"/>
          <ac:spMkLst>
            <pc:docMk/>
            <pc:sldMk cId="0" sldId="262"/>
            <ac:spMk id="7170" creationId="{FE7CE392-2661-A88C-F527-17D1632CBBB8}"/>
          </ac:spMkLst>
        </pc:spChg>
        <pc:spChg chg="mod">
          <ac:chgData name="Csák Róbert" userId="e6bf53ee-1a84-4567-8f3a-3e477fbd7e90" providerId="ADAL" clId="{F8334448-E384-42F0-846C-C8FB84EAD4AB}" dt="2024-03-20T18:00:02.894" v="82" actId="6549"/>
          <ac:spMkLst>
            <pc:docMk/>
            <pc:sldMk cId="0" sldId="262"/>
            <ac:spMk id="7172" creationId="{75A0123A-4309-A0D7-EFBF-9DD199EFB05F}"/>
          </ac:spMkLst>
        </pc:spChg>
      </pc:sldChg>
      <pc:sldChg chg="modSp add mod ord">
        <pc:chgData name="Csák Róbert" userId="e6bf53ee-1a84-4567-8f3a-3e477fbd7e90" providerId="ADAL" clId="{F8334448-E384-42F0-846C-C8FB84EAD4AB}" dt="2024-03-20T18:01:05.439" v="112" actId="6549"/>
        <pc:sldMkLst>
          <pc:docMk/>
          <pc:sldMk cId="3656065823" sldId="650"/>
        </pc:sldMkLst>
        <pc:spChg chg="mod">
          <ac:chgData name="Csák Róbert" userId="e6bf53ee-1a84-4567-8f3a-3e477fbd7e90" providerId="ADAL" clId="{F8334448-E384-42F0-846C-C8FB84EAD4AB}" dt="2024-03-20T18:01:05.439" v="112" actId="6549"/>
          <ac:spMkLst>
            <pc:docMk/>
            <pc:sldMk cId="3656065823" sldId="650"/>
            <ac:spMk id="7170" creationId="{FE7CE392-2661-A88C-F527-17D1632CBBB8}"/>
          </ac:spMkLst>
        </pc:spChg>
      </pc:sldChg>
      <pc:sldChg chg="modSp add mod ord">
        <pc:chgData name="Csák Róbert" userId="e6bf53ee-1a84-4567-8f3a-3e477fbd7e90" providerId="ADAL" clId="{F8334448-E384-42F0-846C-C8FB84EAD4AB}" dt="2024-03-20T18:01:30.064" v="140" actId="20577"/>
        <pc:sldMkLst>
          <pc:docMk/>
          <pc:sldMk cId="1346397729" sldId="651"/>
        </pc:sldMkLst>
        <pc:spChg chg="mod">
          <ac:chgData name="Csák Róbert" userId="e6bf53ee-1a84-4567-8f3a-3e477fbd7e90" providerId="ADAL" clId="{F8334448-E384-42F0-846C-C8FB84EAD4AB}" dt="2024-03-20T18:01:30.064" v="140" actId="20577"/>
          <ac:spMkLst>
            <pc:docMk/>
            <pc:sldMk cId="1346397729" sldId="651"/>
            <ac:spMk id="7170" creationId="{FE7CE392-2661-A88C-F527-17D1632CBBB8}"/>
          </ac:spMkLst>
        </pc:spChg>
      </pc:sldChg>
      <pc:sldChg chg="modSp add mod ord">
        <pc:chgData name="Csák Róbert" userId="e6bf53ee-1a84-4567-8f3a-3e477fbd7e90" providerId="ADAL" clId="{F8334448-E384-42F0-846C-C8FB84EAD4AB}" dt="2024-03-20T18:02:16.406" v="188"/>
        <pc:sldMkLst>
          <pc:docMk/>
          <pc:sldMk cId="2800620972" sldId="652"/>
        </pc:sldMkLst>
        <pc:spChg chg="mod">
          <ac:chgData name="Csák Róbert" userId="e6bf53ee-1a84-4567-8f3a-3e477fbd7e90" providerId="ADAL" clId="{F8334448-E384-42F0-846C-C8FB84EAD4AB}" dt="2024-03-20T18:02:10.500" v="186" actId="255"/>
          <ac:spMkLst>
            <pc:docMk/>
            <pc:sldMk cId="2800620972" sldId="652"/>
            <ac:spMk id="7170" creationId="{FE7CE392-2661-A88C-F527-17D1632CBB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EFAAFE8A-F091-5E95-74FC-2A7AE6A7E5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
          </a:p>
        </p:txBody>
      </p:sp>
      <p:sp>
        <p:nvSpPr>
          <p:cNvPr id="3" name="Marcador de fecha 2">
            <a:extLst>
              <a:ext uri="{FF2B5EF4-FFF2-40B4-BE49-F238E27FC236}">
                <a16:creationId xmlns:a16="http://schemas.microsoft.com/office/drawing/2014/main" id="{97091091-D73E-CD8E-1D68-82E1D087090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8E035A5-ABC0-48DC-B0AC-3B362AD52BFB}" type="datetimeFigureOut">
              <a:rPr lang="es-ES"/>
              <a:pPr>
                <a:defRPr/>
              </a:pPr>
              <a:t>21/3/24</a:t>
            </a:fld>
            <a:endParaRPr lang="es-ES"/>
          </a:p>
        </p:txBody>
      </p:sp>
      <p:sp>
        <p:nvSpPr>
          <p:cNvPr id="4" name="Marcador de imagen de diapositiva 3">
            <a:extLst>
              <a:ext uri="{FF2B5EF4-FFF2-40B4-BE49-F238E27FC236}">
                <a16:creationId xmlns:a16="http://schemas.microsoft.com/office/drawing/2014/main" id="{04FC01F2-7747-A85E-0F4E-BCCA4F37217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Marcador de notas 4">
            <a:extLst>
              <a:ext uri="{FF2B5EF4-FFF2-40B4-BE49-F238E27FC236}">
                <a16:creationId xmlns:a16="http://schemas.microsoft.com/office/drawing/2014/main" id="{B9AFEF3F-9772-4204-227D-A33F60C688A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a:extLst>
              <a:ext uri="{FF2B5EF4-FFF2-40B4-BE49-F238E27FC236}">
                <a16:creationId xmlns:a16="http://schemas.microsoft.com/office/drawing/2014/main" id="{7BCEB5B8-8A52-7965-76A3-2207393B210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
          </a:p>
        </p:txBody>
      </p:sp>
      <p:sp>
        <p:nvSpPr>
          <p:cNvPr id="7" name="Marcador de número de diapositiva 6">
            <a:extLst>
              <a:ext uri="{FF2B5EF4-FFF2-40B4-BE49-F238E27FC236}">
                <a16:creationId xmlns:a16="http://schemas.microsoft.com/office/drawing/2014/main" id="{6211894B-90A7-0A28-F75B-2C743E3CBC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FBA3DC0-FC32-45BE-B393-600BEDD52EE8}"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Introduction (Robert Cs</a:t>
            </a:r>
            <a:r>
              <a:rPr lang="hu-HU" dirty="0" err="1"/>
              <a:t>ák</a:t>
            </a:r>
            <a:r>
              <a:rPr lang="en-GB" dirty="0"/>
              <a:t>, sociologist, worked also on the ground at NSPs for 10 years) </a:t>
            </a:r>
          </a:p>
          <a:p>
            <a:r>
              <a:rPr lang="en-GB" dirty="0"/>
              <a:t>I’ll give you a brief summary of HRI’s LDSS report, you can access it at </a:t>
            </a:r>
            <a:r>
              <a:rPr lang="en-GB" dirty="0" err="1"/>
              <a:t>hri.global</a:t>
            </a:r>
            <a:r>
              <a:rPr lang="en-GB" dirty="0"/>
              <a:t> </a:t>
            </a:r>
            <a:r>
              <a:rPr lang="en-GB" dirty="0">
                <a:sym typeface="Wingdings" panose="05000000000000000000" pitchFamily="2" charset="2"/>
              </a:rPr>
              <a:t></a:t>
            </a:r>
            <a:r>
              <a:rPr lang="en-GB" dirty="0" err="1"/>
              <a:t>resources</a:t>
            </a:r>
            <a:r>
              <a:rPr lang="en-GB" dirty="0" err="1">
                <a:sym typeface="Wingdings" panose="05000000000000000000" pitchFamily="2" charset="2"/>
              </a:rPr>
              <a:t>publicationsreports</a:t>
            </a:r>
            <a:endParaRPr lang="en-GB" dirty="0">
              <a:sym typeface="Wingdings" panose="05000000000000000000" pitchFamily="2" charset="2"/>
            </a:endParaRPr>
          </a:p>
          <a:p>
            <a:endParaRPr lang="en-GB" dirty="0">
              <a:sym typeface="Wingdings" panose="05000000000000000000" pitchFamily="2" charset="2"/>
            </a:endParaRPr>
          </a:p>
          <a:p>
            <a:r>
              <a:rPr lang="en-GB" dirty="0">
                <a:sym typeface="Wingdings" panose="05000000000000000000" pitchFamily="2" charset="2"/>
              </a:rPr>
              <a:t>To save time, I won’t talk about methodology here, but all details are included in the report, please download it and check it there.</a:t>
            </a:r>
            <a:endParaRPr lang="en-GB" dirty="0"/>
          </a:p>
          <a:p>
            <a:endParaRPr lang="hu-HU" dirty="0"/>
          </a:p>
        </p:txBody>
      </p:sp>
      <p:sp>
        <p:nvSpPr>
          <p:cNvPr id="4" name="Dia számának helye 3"/>
          <p:cNvSpPr>
            <a:spLocks noGrp="1"/>
          </p:cNvSpPr>
          <p:nvPr>
            <p:ph type="sldNum" sz="quarter" idx="5"/>
          </p:nvPr>
        </p:nvSpPr>
        <p:spPr/>
        <p:txBody>
          <a:bodyPr/>
          <a:lstStyle/>
          <a:p>
            <a:pPr>
              <a:defRPr/>
            </a:pPr>
            <a:fld id="{9FBA3DC0-FC32-45BE-B393-600BEDD52EE8}" type="slidenum">
              <a:rPr lang="es-ES" smtClean="0"/>
              <a:pPr>
                <a:defRPr/>
              </a:pPr>
              <a:t>1</a:t>
            </a:fld>
            <a:endParaRPr lang="es-ES"/>
          </a:p>
        </p:txBody>
      </p:sp>
    </p:spTree>
    <p:extLst>
      <p:ext uri="{BB962C8B-B14F-4D97-AF65-F5344CB8AC3E}">
        <p14:creationId xmlns:p14="http://schemas.microsoft.com/office/powerpoint/2010/main" val="2467294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a:extLst>
              <a:ext uri="{FF2B5EF4-FFF2-40B4-BE49-F238E27FC236}">
                <a16:creationId xmlns:a16="http://schemas.microsoft.com/office/drawing/2014/main" id="{E7F82DC1-20C0-749B-267E-D95D509E09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Marcador de notas 2">
            <a:extLst>
              <a:ext uri="{FF2B5EF4-FFF2-40B4-BE49-F238E27FC236}">
                <a16:creationId xmlns:a16="http://schemas.microsoft.com/office/drawing/2014/main" id="{DB2171C6-5991-87B4-D39B-6D177CE7A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a:effectLst/>
                <a:latin typeface="Calibri" panose="020F0502020204030204" pitchFamily="34" charset="0"/>
                <a:ea typeface="Calibri" panose="020F0502020204030204" pitchFamily="34" charset="0"/>
                <a:cs typeface="Arial" panose="020B0604020202020204" pitchFamily="34" charset="0"/>
              </a:rPr>
              <a:t>Funding for NSPs comes from both international and national resources. </a:t>
            </a:r>
          </a:p>
          <a:p>
            <a:r>
              <a:rPr lang="en-GB" sz="1200" dirty="0">
                <a:effectLst/>
                <a:latin typeface="Calibri" panose="020F0502020204030204" pitchFamily="34" charset="0"/>
                <a:ea typeface="Calibri" panose="020F0502020204030204" pitchFamily="34" charset="0"/>
                <a:cs typeface="Arial" panose="020B0604020202020204" pitchFamily="34" charset="0"/>
              </a:rPr>
              <a:t>International funding is the primary, and often the only, source of funding for harm reduction in the low- and middle-income countries in our sample. </a:t>
            </a:r>
          </a:p>
          <a:p>
            <a:r>
              <a:rPr lang="en-GB" sz="1200" dirty="0">
                <a:effectLst/>
                <a:latin typeface="Calibri" panose="020F0502020204030204" pitchFamily="34" charset="0"/>
                <a:ea typeface="Calibri" panose="020F0502020204030204" pitchFamily="34" charset="0"/>
                <a:cs typeface="Arial" panose="020B0604020202020204" pitchFamily="34" charset="0"/>
              </a:rPr>
              <a:t>International funding is almost exclusively provided by the Global Fund. </a:t>
            </a:r>
          </a:p>
          <a:p>
            <a:r>
              <a:rPr lang="en-GB" sz="1200" dirty="0">
                <a:effectLst/>
                <a:latin typeface="Calibri" panose="020F0502020204030204" pitchFamily="34" charset="0"/>
                <a:ea typeface="Calibri" panose="020F0502020204030204" pitchFamily="34" charset="0"/>
                <a:cs typeface="Arial" panose="020B0604020202020204" pitchFamily="34" charset="0"/>
              </a:rPr>
              <a:t>Programmes that are domestically funded are found in high income countries. </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Syringe procurement is somewhat centralised in most countries. In countries where the Global Fund is the main source of funding, the Principal Recipient purchases all harm reduction equipment and distributes it to the organisations implementing harm reduction programmes. </a:t>
            </a:r>
          </a:p>
          <a:p>
            <a:r>
              <a:rPr lang="en-GB" sz="1200" dirty="0">
                <a:effectLst/>
                <a:latin typeface="Calibri" panose="020F0502020204030204" pitchFamily="34" charset="0"/>
                <a:ea typeface="Calibri" panose="020F0502020204030204" pitchFamily="34" charset="0"/>
                <a:cs typeface="Arial" panose="020B0604020202020204" pitchFamily="34" charset="0"/>
              </a:rPr>
              <a:t>This process can lead to different results in terms of the type of available syringes. </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For example, in Kyrgyzstan, a diverse set of syringes from 1ml to 10ml are available but only HDSS are purchased because they are cheaper. </a:t>
            </a:r>
          </a:p>
          <a:p>
            <a:r>
              <a:rPr lang="en-GB" sz="1200" dirty="0">
                <a:effectLst/>
                <a:latin typeface="Calibri" panose="020F0502020204030204" pitchFamily="34" charset="0"/>
                <a:ea typeface="Calibri" panose="020F0502020204030204" pitchFamily="34" charset="0"/>
                <a:cs typeface="Arial" panose="020B0604020202020204" pitchFamily="34" charset="0"/>
              </a:rPr>
              <a:t>In South Africa, all needles are LDSS but only one type available at NSPs</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In countries where national or local governments fund harm reduction services, NSPs can obtain their equipment according to public procurement policies. That can also lead to unfavourable outcomes. In North Macedonia (where LDSS are not available at NSPs), service providers can only order their equipment through a public procurement system and must choose the cheapest option even if it is not the best quality equipment.</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spcBef>
                <a:spcPct val="0"/>
              </a:spcBef>
            </a:pPr>
            <a:endParaRPr lang="es-ES" altLang="hu-HU" dirty="0"/>
          </a:p>
        </p:txBody>
      </p:sp>
      <p:sp>
        <p:nvSpPr>
          <p:cNvPr id="9219" name="Marcador de número de diapositiva 3">
            <a:extLst>
              <a:ext uri="{FF2B5EF4-FFF2-40B4-BE49-F238E27FC236}">
                <a16:creationId xmlns:a16="http://schemas.microsoft.com/office/drawing/2014/main" id="{D74BA03A-0467-4488-A668-F20511024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F09BAA-63EA-4E06-BBE0-0D5D70E182D4}" type="slidenum">
              <a:rPr lang="es-ES" altLang="hu-HU"/>
              <a:pPr fontAlgn="base">
                <a:spcBef>
                  <a:spcPct val="0"/>
                </a:spcBef>
                <a:spcAft>
                  <a:spcPct val="0"/>
                </a:spcAft>
              </a:pPr>
              <a:t>3</a:t>
            </a:fld>
            <a:endParaRPr lang="es-ES" altLang="hu-HU"/>
          </a:p>
        </p:txBody>
      </p:sp>
    </p:spTree>
    <p:extLst>
      <p:ext uri="{BB962C8B-B14F-4D97-AF65-F5344CB8AC3E}">
        <p14:creationId xmlns:p14="http://schemas.microsoft.com/office/powerpoint/2010/main" val="2581429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a:extLst>
              <a:ext uri="{FF2B5EF4-FFF2-40B4-BE49-F238E27FC236}">
                <a16:creationId xmlns:a16="http://schemas.microsoft.com/office/drawing/2014/main" id="{E7F82DC1-20C0-749B-267E-D95D509E09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Marcador de notas 2">
            <a:extLst>
              <a:ext uri="{FF2B5EF4-FFF2-40B4-BE49-F238E27FC236}">
                <a16:creationId xmlns:a16="http://schemas.microsoft.com/office/drawing/2014/main" id="{DB2171C6-5991-87B4-D39B-6D177CE7A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In the majority of countries surveyed, NSPs are the main source of injecting equipment for people who inject drugs. </a:t>
            </a:r>
          </a:p>
          <a:p>
            <a:r>
              <a:rPr lang="en-GB" sz="1200" dirty="0">
                <a:effectLst/>
                <a:latin typeface="Calibri" panose="020F0502020204030204" pitchFamily="34" charset="0"/>
                <a:ea typeface="Calibri" panose="020F0502020204030204" pitchFamily="34" charset="0"/>
                <a:cs typeface="Arial" panose="020B0604020202020204" pitchFamily="34" charset="0"/>
              </a:rPr>
              <a:t>In 16 out of the 22 countries where estimates on pharmacy access were available, </a:t>
            </a:r>
          </a:p>
          <a:p>
            <a:r>
              <a:rPr lang="en-GB" sz="1200" dirty="0">
                <a:effectLst/>
                <a:latin typeface="Calibri" panose="020F0502020204030204" pitchFamily="34" charset="0"/>
                <a:ea typeface="Calibri" panose="020F0502020204030204" pitchFamily="34" charset="0"/>
                <a:cs typeface="Arial" panose="020B0604020202020204" pitchFamily="34" charset="0"/>
              </a:rPr>
              <a:t>data indicates more than 80% of injecting equipment is obtained in NSPs. </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However, pharmacies can play a role when NSP coverage is inadequate or geographical distribution of NSPs is uneven. </a:t>
            </a:r>
          </a:p>
          <a:p>
            <a:r>
              <a:rPr lang="en-GB" sz="1200" dirty="0">
                <a:effectLst/>
                <a:latin typeface="Calibri" panose="020F0502020204030204" pitchFamily="34" charset="0"/>
                <a:ea typeface="Calibri" panose="020F0502020204030204" pitchFamily="34" charset="0"/>
                <a:cs typeface="Arial" panose="020B0604020202020204" pitchFamily="34" charset="0"/>
              </a:rPr>
              <a:t>For example, in Georgia, NSPs are implemented in only 11 cities, and people who inject drugs buy injecting equipment in pharmacies where NSPs are not available.</a:t>
            </a:r>
            <a:endParaRPr lang="en-GB" sz="1200" kern="0" baseline="30000" dirty="0">
              <a:effectLst/>
              <a:latin typeface="Calibri" panose="020F0502020204030204" pitchFamily="34" charset="0"/>
              <a:ea typeface="Calibri" panose="020F0502020204030204" pitchFamily="34" charset="0"/>
              <a:cs typeface="Arial" panose="020B0604020202020204" pitchFamily="34" charset="0"/>
            </a:endParaRPr>
          </a:p>
          <a:p>
            <a:endParaRPr lang="en-GB" sz="1200" kern="0" baseline="300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Similarly, in Mauritius, people who inject drugs use pharmacies because </a:t>
            </a:r>
          </a:p>
          <a:p>
            <a:pPr marL="342900" indent="-342900">
              <a:buAutoNum type="arabicParenR"/>
            </a:pPr>
            <a:r>
              <a:rPr lang="en-GB" sz="1200" dirty="0">
                <a:effectLst/>
                <a:latin typeface="Calibri" panose="020F0502020204030204" pitchFamily="34" charset="0"/>
                <a:ea typeface="Calibri" panose="020F0502020204030204" pitchFamily="34" charset="0"/>
                <a:cs typeface="Arial" panose="020B0604020202020204" pitchFamily="34" charset="0"/>
              </a:rPr>
              <a:t>harm reduction services have difficulties reaching every part of the island due to the limited number of harm reduction workers.</a:t>
            </a:r>
            <a:r>
              <a:rPr lang="en-GB" sz="1200" kern="0" baseline="300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buAutoNum type="arabicParenR"/>
            </a:pPr>
            <a:r>
              <a:rPr lang="en-GB" sz="1200" dirty="0">
                <a:effectLst/>
                <a:latin typeface="Calibri" panose="020F0502020204030204" pitchFamily="34" charset="0"/>
                <a:ea typeface="Calibri" panose="020F0502020204030204" pitchFamily="34" charset="0"/>
                <a:cs typeface="Arial" panose="020B0604020202020204" pitchFamily="34" charset="0"/>
              </a:rPr>
              <a:t>NSPs in Mauritius do not receive enough needles and syringes from the government, thus some clients have to buy injecting equipment at pharmacies too</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An important exception is Scotland, where pharmacies are an integral part of the harm reduction response, </a:t>
            </a:r>
          </a:p>
          <a:p>
            <a:r>
              <a:rPr lang="en-GB" sz="1200" dirty="0">
                <a:effectLst/>
                <a:latin typeface="Calibri" panose="020F0502020204030204" pitchFamily="34" charset="0"/>
                <a:ea typeface="Calibri" panose="020F0502020204030204" pitchFamily="34" charset="0"/>
                <a:cs typeface="Arial" panose="020B0604020202020204" pitchFamily="34" charset="0"/>
              </a:rPr>
              <a:t>and the majority (77%) of injecting equipment provision outlets were pharmacy-run, and pharmacy outlets offer the same type of syringes as traditional NSPs </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In general, pharmacy access can be hindered by stigma and discrimination:</a:t>
            </a:r>
          </a:p>
          <a:p>
            <a:r>
              <a:rPr lang="en-GB" sz="1200" dirty="0">
                <a:effectLst/>
                <a:latin typeface="Calibri" panose="020F0502020204030204" pitchFamily="34" charset="0"/>
                <a:ea typeface="Calibri" panose="020F0502020204030204" pitchFamily="34" charset="0"/>
                <a:cs typeface="Arial" panose="020B0604020202020204" pitchFamily="34" charset="0"/>
              </a:rPr>
              <a:t>pharmacies in many countries often refuse to sell syringes or needles when they suspect drug use.</a:t>
            </a:r>
            <a:endParaRPr lang="en-GB" sz="1200" kern="0" baseline="300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And pharmacies are not harm reduction services:</a:t>
            </a:r>
          </a:p>
          <a:p>
            <a:pPr marL="342900" indent="-342900">
              <a:buAutoNum type="arabicParenR"/>
            </a:pPr>
            <a:r>
              <a:rPr lang="en-GB" sz="1200" dirty="0">
                <a:effectLst/>
                <a:latin typeface="Calibri" panose="020F0502020204030204" pitchFamily="34" charset="0"/>
                <a:ea typeface="Calibri" panose="020F0502020204030204" pitchFamily="34" charset="0"/>
                <a:cs typeface="Arial" panose="020B0604020202020204" pitchFamily="34" charset="0"/>
              </a:rPr>
              <a:t>people have to pay for needles and syringes at pharmacies, a significant financial barrier to access</a:t>
            </a:r>
          </a:p>
          <a:p>
            <a:pPr marL="228600" indent="-228600">
              <a:buAutoNum type="arabicParenR"/>
            </a:pPr>
            <a:r>
              <a:rPr lang="en-GB" sz="1200" dirty="0">
                <a:effectLst/>
                <a:latin typeface="Calibri" panose="020F0502020204030204" pitchFamily="34" charset="0"/>
                <a:ea typeface="Calibri" panose="020F0502020204030204" pitchFamily="34" charset="0"/>
                <a:cs typeface="Arial" panose="020B0604020202020204" pitchFamily="34" charset="0"/>
              </a:rPr>
              <a:t> People can access a wide range of services at NSPs not just injecting equipment</a:t>
            </a:r>
            <a:endParaRPr lang="en-GB" dirty="0"/>
          </a:p>
          <a:p>
            <a:pPr>
              <a:spcBef>
                <a:spcPct val="0"/>
              </a:spcBef>
            </a:pPr>
            <a:endParaRPr lang="es-ES" altLang="hu-HU" dirty="0"/>
          </a:p>
        </p:txBody>
      </p:sp>
      <p:sp>
        <p:nvSpPr>
          <p:cNvPr id="9219" name="Marcador de número de diapositiva 3">
            <a:extLst>
              <a:ext uri="{FF2B5EF4-FFF2-40B4-BE49-F238E27FC236}">
                <a16:creationId xmlns:a16="http://schemas.microsoft.com/office/drawing/2014/main" id="{D74BA03A-0467-4488-A668-F20511024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F09BAA-63EA-4E06-BBE0-0D5D70E182D4}" type="slidenum">
              <a:rPr lang="es-ES" altLang="hu-HU"/>
              <a:pPr fontAlgn="base">
                <a:spcBef>
                  <a:spcPct val="0"/>
                </a:spcBef>
                <a:spcAft>
                  <a:spcPct val="0"/>
                </a:spcAft>
              </a:pPr>
              <a:t>4</a:t>
            </a:fld>
            <a:endParaRPr lang="es-ES" altLang="hu-HU"/>
          </a:p>
        </p:txBody>
      </p:sp>
    </p:spTree>
    <p:extLst>
      <p:ext uri="{BB962C8B-B14F-4D97-AF65-F5344CB8AC3E}">
        <p14:creationId xmlns:p14="http://schemas.microsoft.com/office/powerpoint/2010/main" val="162580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a:extLst>
              <a:ext uri="{FF2B5EF4-FFF2-40B4-BE49-F238E27FC236}">
                <a16:creationId xmlns:a16="http://schemas.microsoft.com/office/drawing/2014/main" id="{E7F82DC1-20C0-749B-267E-D95D509E09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Marcador de notas 2">
            <a:extLst>
              <a:ext uri="{FF2B5EF4-FFF2-40B4-BE49-F238E27FC236}">
                <a16:creationId xmlns:a16="http://schemas.microsoft.com/office/drawing/2014/main" id="{DB2171C6-5991-87B4-D39B-6D177CE7A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a:effectLst/>
                <a:latin typeface="Calibri" panose="020F0502020204030204" pitchFamily="34" charset="0"/>
                <a:ea typeface="Calibri" panose="020F0502020204030204" pitchFamily="34" charset="0"/>
                <a:cs typeface="Arial" panose="020B0604020202020204" pitchFamily="34" charset="0"/>
              </a:rPr>
              <a:t>In the mapping of service providers, the focus was on three categories: </a:t>
            </a:r>
          </a:p>
          <a:p>
            <a:r>
              <a:rPr lang="en-GB" sz="1200" dirty="0">
                <a:effectLst/>
                <a:latin typeface="Calibri" panose="020F0502020204030204" pitchFamily="34" charset="0"/>
                <a:ea typeface="Calibri" panose="020F0502020204030204" pitchFamily="34" charset="0"/>
                <a:cs typeface="Arial" panose="020B0604020202020204" pitchFamily="34" charset="0"/>
              </a:rPr>
              <a:t>traditional HDSS with detachable needles, </a:t>
            </a:r>
          </a:p>
          <a:p>
            <a:r>
              <a:rPr lang="en-GB" sz="1200" dirty="0">
                <a:effectLst/>
                <a:latin typeface="Calibri" panose="020F0502020204030204" pitchFamily="34" charset="0"/>
                <a:ea typeface="Calibri" panose="020F0502020204030204" pitchFamily="34" charset="0"/>
                <a:cs typeface="Arial" panose="020B0604020202020204" pitchFamily="34" charset="0"/>
              </a:rPr>
              <a:t>insulin type LDSS syringes with fixed needles, and </a:t>
            </a:r>
          </a:p>
          <a:p>
            <a:r>
              <a:rPr lang="en-GB" sz="1200" dirty="0">
                <a:effectLst/>
                <a:latin typeface="Calibri" panose="020F0502020204030204" pitchFamily="34" charset="0"/>
                <a:ea typeface="Calibri" panose="020F0502020204030204" pitchFamily="34" charset="0"/>
                <a:cs typeface="Arial" panose="020B0604020202020204" pitchFamily="34" charset="0"/>
              </a:rPr>
              <a:t>new style LDSS with detachable needles. </a:t>
            </a:r>
          </a:p>
          <a:p>
            <a:r>
              <a:rPr lang="en-GB" sz="1200" dirty="0">
                <a:effectLst/>
                <a:latin typeface="Calibri" panose="020F0502020204030204" pitchFamily="34" charset="0"/>
                <a:ea typeface="Calibri" panose="020F0502020204030204" pitchFamily="34" charset="0"/>
                <a:cs typeface="Arial" panose="020B0604020202020204" pitchFamily="34" charset="0"/>
              </a:rPr>
              <a:t>Survey results indicate that HDSS are the most common syringe type available in all countries surveyed, with the exceptions of Colombia, Puerto Rico, and South Africa</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(I already talked about the situation in South Africa) </a:t>
            </a:r>
          </a:p>
          <a:p>
            <a:r>
              <a:rPr lang="en-GB" sz="1200" dirty="0">
                <a:effectLst/>
                <a:latin typeface="Calibri" panose="020F0502020204030204" pitchFamily="34" charset="0"/>
                <a:ea typeface="Calibri" panose="020F0502020204030204" pitchFamily="34" charset="0"/>
                <a:cs typeface="Arial" panose="020B0604020202020204" pitchFamily="34" charset="0"/>
              </a:rPr>
              <a:t>In Colombia and Puerto Rico the choice to provide only insulin type syringes is based on client preferences, </a:t>
            </a:r>
          </a:p>
          <a:p>
            <a:r>
              <a:rPr lang="en-GB" sz="1200" dirty="0">
                <a:effectLst/>
                <a:latin typeface="Calibri" panose="020F0502020204030204" pitchFamily="34" charset="0"/>
                <a:ea typeface="Calibri" panose="020F0502020204030204" pitchFamily="34" charset="0"/>
                <a:cs typeface="Arial" panose="020B0604020202020204" pitchFamily="34" charset="0"/>
              </a:rPr>
              <a:t>(though insulin type syringes with different length of fixed needles are available)</a:t>
            </a: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Traditional HDSS with detachable needles are available in many varieties, with 2ml, 3ml, 5ml and 10ml syringes being the most common in the participating countries; </a:t>
            </a:r>
          </a:p>
          <a:p>
            <a:r>
              <a:rPr lang="en-GB" sz="1200" dirty="0">
                <a:effectLst/>
                <a:latin typeface="Calibri" panose="020F0502020204030204" pitchFamily="34" charset="0"/>
                <a:ea typeface="Calibri" panose="020F0502020204030204" pitchFamily="34" charset="0"/>
                <a:cs typeface="Arial" panose="020B0604020202020204" pitchFamily="34" charset="0"/>
              </a:rPr>
              <a:t>NSPs typically offer two or more varieties</a:t>
            </a:r>
            <a:endParaRPr lang="es-ES" altLang="hu-HU" dirty="0"/>
          </a:p>
        </p:txBody>
      </p:sp>
      <p:sp>
        <p:nvSpPr>
          <p:cNvPr id="9219" name="Marcador de número de diapositiva 3">
            <a:extLst>
              <a:ext uri="{FF2B5EF4-FFF2-40B4-BE49-F238E27FC236}">
                <a16:creationId xmlns:a16="http://schemas.microsoft.com/office/drawing/2014/main" id="{D74BA03A-0467-4488-A668-F20511024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F09BAA-63EA-4E06-BBE0-0D5D70E182D4}" type="slidenum">
              <a:rPr lang="es-ES" altLang="hu-HU"/>
              <a:pPr fontAlgn="base">
                <a:spcBef>
                  <a:spcPct val="0"/>
                </a:spcBef>
                <a:spcAft>
                  <a:spcPct val="0"/>
                </a:spcAft>
              </a:pPr>
              <a:t>5</a:t>
            </a:fld>
            <a:endParaRPr lang="es-ES" altLang="hu-HU"/>
          </a:p>
        </p:txBody>
      </p:sp>
    </p:spTree>
    <p:extLst>
      <p:ext uri="{BB962C8B-B14F-4D97-AF65-F5344CB8AC3E}">
        <p14:creationId xmlns:p14="http://schemas.microsoft.com/office/powerpoint/2010/main" val="343106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a:extLst>
              <a:ext uri="{FF2B5EF4-FFF2-40B4-BE49-F238E27FC236}">
                <a16:creationId xmlns:a16="http://schemas.microsoft.com/office/drawing/2014/main" id="{E7F82DC1-20C0-749B-267E-D95D509E09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Marcador de notas 2">
            <a:extLst>
              <a:ext uri="{FF2B5EF4-FFF2-40B4-BE49-F238E27FC236}">
                <a16:creationId xmlns:a16="http://schemas.microsoft.com/office/drawing/2014/main" id="{DB2171C6-5991-87B4-D39B-6D177CE7A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The most common LDSS are 1ml insulin type syringes with fixed needles, which are available at NSPs in most countries. </a:t>
            </a:r>
            <a:endParaRPr lang="hu-H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hu-HU" sz="1200" dirty="0">
                <a:effectLst/>
                <a:latin typeface="Calibri" panose="020F0502020204030204" pitchFamily="34" charset="0"/>
                <a:ea typeface="Calibri" panose="020F0502020204030204" pitchFamily="34" charset="0"/>
                <a:cs typeface="Arial" panose="020B0604020202020204" pitchFamily="34" charset="0"/>
              </a:rPr>
              <a:t>T</a:t>
            </a:r>
            <a:r>
              <a:rPr lang="en-GB" sz="1200" dirty="0">
                <a:effectLst/>
                <a:latin typeface="Calibri" panose="020F0502020204030204" pitchFamily="34" charset="0"/>
                <a:ea typeface="Calibri" panose="020F0502020204030204" pitchFamily="34" charset="0"/>
                <a:cs typeface="Arial" panose="020B0604020202020204" pitchFamily="34" charset="0"/>
              </a:rPr>
              <a:t>his type is most commonly available in two varieties, 1ml and 0.5 barrels, which are not large enough volumes for many people who inject drugs. </a:t>
            </a:r>
            <a:endParaRPr lang="hu-H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hu-H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Arial" panose="020B0604020202020204" pitchFamily="34" charset="0"/>
              </a:rPr>
              <a:t>For example,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Arial" panose="020B0604020202020204" pitchFamily="34" charset="0"/>
              </a:rPr>
              <a:t>larger needle sizes and lengths are needed to access deeper femoral veins or intramuscular injection.</a:t>
            </a:r>
            <a:endParaRPr lang="en-GB" sz="1200" kern="0" baseline="30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Arial" panose="020B0604020202020204" pitchFamily="34" charset="0"/>
              </a:rPr>
              <a:t>Furthermore, injecting homemade drug mixtures, viscous liquids or </a:t>
            </a:r>
            <a:r>
              <a:rPr lang="hu-HU" sz="1200" kern="100" dirty="0" err="1">
                <a:effectLst/>
                <a:latin typeface="Calibri" panose="020F0502020204030204" pitchFamily="34" charset="0"/>
                <a:ea typeface="Calibri" panose="020F0502020204030204" pitchFamily="34" charset="0"/>
                <a:cs typeface="Arial" panose="020B0604020202020204" pitchFamily="34" charset="0"/>
              </a:rPr>
              <a:t>prescription</a:t>
            </a:r>
            <a:r>
              <a:rPr lang="hu-HU" sz="1200" kern="100" dirty="0">
                <a:effectLst/>
                <a:latin typeface="Calibri" panose="020F0502020204030204" pitchFamily="34" charset="0"/>
                <a:ea typeface="Calibri" panose="020F0502020204030204" pitchFamily="34" charset="0"/>
                <a:cs typeface="Arial" panose="020B0604020202020204" pitchFamily="34" charset="0"/>
              </a:rPr>
              <a:t> </a:t>
            </a:r>
            <a:r>
              <a:rPr lang="hu-HU" sz="1200" kern="100" dirty="0" err="1">
                <a:effectLst/>
                <a:latin typeface="Calibri" panose="020F0502020204030204" pitchFamily="34" charset="0"/>
                <a:ea typeface="Calibri" panose="020F0502020204030204" pitchFamily="34" charset="0"/>
                <a:cs typeface="Arial" panose="020B0604020202020204" pitchFamily="34" charset="0"/>
              </a:rPr>
              <a:t>drugs</a:t>
            </a:r>
            <a:r>
              <a:rPr lang="en-GB" sz="1200" kern="100" dirty="0">
                <a:effectLst/>
                <a:latin typeface="Calibri" panose="020F0502020204030204" pitchFamily="34" charset="0"/>
                <a:ea typeface="Calibri" panose="020F0502020204030204" pitchFamily="34" charset="0"/>
                <a:cs typeface="Arial" panose="020B0604020202020204" pitchFamily="34" charset="0"/>
              </a:rPr>
              <a:t> </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Arial" panose="020B0604020202020204" pitchFamily="34" charset="0"/>
              </a:rPr>
              <a:t>and large volume drug solutions </a:t>
            </a:r>
            <a:r>
              <a:rPr lang="en-GB" sz="1200" b="1" kern="100" dirty="0">
                <a:effectLst/>
                <a:latin typeface="Calibri" panose="020F0502020204030204" pitchFamily="34" charset="0"/>
                <a:ea typeface="Calibri" panose="020F0502020204030204" pitchFamily="34" charset="0"/>
                <a:cs typeface="Arial" panose="020B0604020202020204" pitchFamily="34" charset="0"/>
              </a:rPr>
              <a:t>in general </a:t>
            </a:r>
            <a:r>
              <a:rPr lang="en-GB" sz="1200" kern="100" dirty="0">
                <a:effectLst/>
                <a:latin typeface="Calibri" panose="020F0502020204030204" pitchFamily="34" charset="0"/>
                <a:ea typeface="Calibri" panose="020F0502020204030204" pitchFamily="34" charset="0"/>
                <a:cs typeface="Arial" panose="020B0604020202020204" pitchFamily="34" charset="0"/>
              </a:rPr>
              <a:t>require larger volume syringes.</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Arial" panose="020B0604020202020204" pitchFamily="34" charset="0"/>
              </a:rPr>
              <a:t>Detachable needles can have practical benefits</a:t>
            </a:r>
            <a:r>
              <a:rPr lang="hu-HU" sz="1200" kern="100" dirty="0">
                <a:effectLst/>
                <a:latin typeface="Calibri" panose="020F0502020204030204" pitchFamily="34" charset="0"/>
                <a:ea typeface="Calibri" panose="020F0502020204030204" pitchFamily="34" charset="0"/>
                <a:cs typeface="Arial" panose="020B0604020202020204" pitchFamily="34" charset="0"/>
              </a:rPr>
              <a:t>.</a:t>
            </a:r>
            <a:r>
              <a:rPr lang="en-GB" sz="1200" kern="100" dirty="0">
                <a:effectLst/>
                <a:latin typeface="Calibri" panose="020F0502020204030204" pitchFamily="34" charset="0"/>
                <a:ea typeface="Calibri" panose="020F0502020204030204" pitchFamily="34" charset="0"/>
                <a:cs typeface="Arial" panose="020B0604020202020204" pitchFamily="34" charset="0"/>
              </a:rPr>
              <a:t> </a:t>
            </a:r>
            <a:r>
              <a:rPr lang="hu-HU" sz="1200" kern="100" dirty="0" err="1">
                <a:effectLst/>
                <a:latin typeface="Calibri" panose="020F0502020204030204" pitchFamily="34" charset="0"/>
                <a:ea typeface="Calibri" panose="020F0502020204030204" pitchFamily="34" charset="0"/>
                <a:cs typeface="Arial" panose="020B0604020202020204" pitchFamily="34" charset="0"/>
              </a:rPr>
              <a:t>for</a:t>
            </a:r>
            <a:r>
              <a:rPr lang="hu-HU" sz="1200" kern="100" dirty="0">
                <a:effectLst/>
                <a:latin typeface="Calibri" panose="020F0502020204030204" pitchFamily="34" charset="0"/>
                <a:ea typeface="Calibri" panose="020F0502020204030204" pitchFamily="34" charset="0"/>
                <a:cs typeface="Arial" panose="020B0604020202020204" pitchFamily="34" charset="0"/>
              </a:rPr>
              <a:t> </a:t>
            </a:r>
            <a:r>
              <a:rPr lang="hu-HU" sz="1200" kern="100" dirty="0" err="1">
                <a:effectLst/>
                <a:latin typeface="Calibri" panose="020F0502020204030204" pitchFamily="34" charset="0"/>
                <a:ea typeface="Calibri" panose="020F0502020204030204" pitchFamily="34" charset="0"/>
                <a:cs typeface="Arial" panose="020B0604020202020204" pitchFamily="34" charset="0"/>
              </a:rPr>
              <a:t>example</a:t>
            </a:r>
            <a:r>
              <a:rPr lang="hu-HU" sz="1200" kern="100" dirty="0">
                <a:effectLst/>
                <a:latin typeface="Calibri" panose="020F0502020204030204" pitchFamily="34" charset="0"/>
                <a:ea typeface="Calibri" panose="020F0502020204030204" pitchFamily="34" charset="0"/>
                <a:cs typeface="Arial" panose="020B0604020202020204" pitchFamily="34" charset="0"/>
              </a:rPr>
              <a:t>,</a:t>
            </a:r>
            <a:r>
              <a:rPr lang="en-GB" sz="1200" kern="100" dirty="0">
                <a:effectLst/>
                <a:latin typeface="Calibri" panose="020F0502020204030204" pitchFamily="34" charset="0"/>
                <a:ea typeface="Calibri" panose="020F0502020204030204" pitchFamily="34" charset="0"/>
                <a:cs typeface="Arial" panose="020B0604020202020204" pitchFamily="34" charset="0"/>
              </a:rPr>
              <a:t> they can be replaced if they become blunt or clogged </a:t>
            </a:r>
            <a:r>
              <a:rPr lang="hu-HU" sz="1200" kern="100" dirty="0" err="1">
                <a:effectLst/>
                <a:latin typeface="Calibri" panose="020F0502020204030204" pitchFamily="34" charset="0"/>
                <a:ea typeface="Calibri" panose="020F0502020204030204" pitchFamily="34" charset="0"/>
                <a:cs typeface="Arial" panose="020B0604020202020204" pitchFamily="34" charset="0"/>
              </a:rPr>
              <a:t>because</a:t>
            </a:r>
            <a:r>
              <a:rPr lang="hu-HU" sz="1200" kern="100" dirty="0">
                <a:effectLst/>
                <a:latin typeface="Calibri" panose="020F0502020204030204" pitchFamily="34" charset="0"/>
                <a:ea typeface="Calibri" panose="020F0502020204030204" pitchFamily="34" charset="0"/>
                <a:cs typeface="Arial" panose="020B0604020202020204" pitchFamily="34" charset="0"/>
              </a:rPr>
              <a:t> of </a:t>
            </a:r>
            <a:r>
              <a:rPr lang="hu-HU" sz="1200" kern="100" dirty="0" err="1">
                <a:effectLst/>
                <a:latin typeface="Calibri" panose="020F0502020204030204" pitchFamily="34" charset="0"/>
                <a:ea typeface="Calibri" panose="020F0502020204030204" pitchFamily="34" charset="0"/>
                <a:cs typeface="Arial" panose="020B0604020202020204" pitchFamily="34" charset="0"/>
              </a:rPr>
              <a:t>bad</a:t>
            </a:r>
            <a:r>
              <a:rPr lang="hu-HU" sz="1200" kern="100" dirty="0">
                <a:effectLst/>
                <a:latin typeface="Calibri" panose="020F0502020204030204" pitchFamily="34" charset="0"/>
                <a:ea typeface="Calibri" panose="020F0502020204030204" pitchFamily="34" charset="0"/>
                <a:cs typeface="Arial" panose="020B0604020202020204" pitchFamily="34" charset="0"/>
              </a:rPr>
              <a:t> </a:t>
            </a:r>
            <a:r>
              <a:rPr lang="hu-HU" sz="1200" kern="100" dirty="0" err="1">
                <a:effectLst/>
                <a:latin typeface="Calibri" panose="020F0502020204030204" pitchFamily="34" charset="0"/>
                <a:ea typeface="Calibri" panose="020F0502020204030204" pitchFamily="34" charset="0"/>
                <a:cs typeface="Arial" panose="020B0604020202020204" pitchFamily="34" charset="0"/>
              </a:rPr>
              <a:t>quality</a:t>
            </a:r>
            <a:r>
              <a:rPr lang="hu-HU" sz="1200" kern="100" dirty="0">
                <a:effectLst/>
                <a:latin typeface="Calibri" panose="020F0502020204030204" pitchFamily="34" charset="0"/>
                <a:ea typeface="Calibri" panose="020F0502020204030204" pitchFamily="34" charset="0"/>
                <a:cs typeface="Arial" panose="020B0604020202020204" pitchFamily="34" charset="0"/>
              </a:rPr>
              <a:t> </a:t>
            </a:r>
            <a:r>
              <a:rPr lang="hu-HU" sz="1200" kern="100" dirty="0" err="1">
                <a:effectLst/>
                <a:latin typeface="Calibri" panose="020F0502020204030204" pitchFamily="34" charset="0"/>
                <a:ea typeface="Calibri" panose="020F0502020204030204" pitchFamily="34" charset="0"/>
                <a:cs typeface="Arial" panose="020B0604020202020204" pitchFamily="34" charset="0"/>
              </a:rPr>
              <a:t>drugs</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For example, in Nigeria clients prefer larger barrel syringes because they can inject the content of a 3ml ampoule with one injection instead of three.</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hu-H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LDSS versions of larger volume syringes with detachable needles have become available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Scotland and Ukraine have introduced them in harm reduction services.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Currently, low dead space versions of larger volume syringes and detachable needles are only available in NSPs in Scotland. (In Ukraine, larger volume LDSS were introduced as a pilot project in 2016, but NSPs stopped distributing them in 2021 as they were unpopular among the clients)</a:t>
            </a: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hu-H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200" kern="100" baseline="30000" dirty="0">
              <a:effectLst/>
              <a:latin typeface="Calibri" panose="020F0502020204030204" pitchFamily="34" charset="0"/>
              <a:ea typeface="Calibri" panose="020F0502020204030204" pitchFamily="34" charset="0"/>
              <a:cs typeface="Arial" panose="020B0604020202020204" pitchFamily="34" charset="0"/>
            </a:endParaRPr>
          </a:p>
          <a:p>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219" name="Marcador de número de diapositiva 3">
            <a:extLst>
              <a:ext uri="{FF2B5EF4-FFF2-40B4-BE49-F238E27FC236}">
                <a16:creationId xmlns:a16="http://schemas.microsoft.com/office/drawing/2014/main" id="{D74BA03A-0467-4488-A668-F20511024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F09BAA-63EA-4E06-BBE0-0D5D70E182D4}" type="slidenum">
              <a:rPr lang="es-ES" altLang="hu-HU"/>
              <a:pPr fontAlgn="base">
                <a:spcBef>
                  <a:spcPct val="0"/>
                </a:spcBef>
                <a:spcAft>
                  <a:spcPct val="0"/>
                </a:spcAft>
              </a:pPr>
              <a:t>6</a:t>
            </a:fld>
            <a:endParaRPr lang="es-ES" altLang="hu-HU"/>
          </a:p>
        </p:txBody>
      </p:sp>
    </p:spTree>
    <p:extLst>
      <p:ext uri="{BB962C8B-B14F-4D97-AF65-F5344CB8AC3E}">
        <p14:creationId xmlns:p14="http://schemas.microsoft.com/office/powerpoint/2010/main" val="821619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a:extLst>
              <a:ext uri="{FF2B5EF4-FFF2-40B4-BE49-F238E27FC236}">
                <a16:creationId xmlns:a16="http://schemas.microsoft.com/office/drawing/2014/main" id="{E7F82DC1-20C0-749B-267E-D95D509E09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Marcador de notas 2">
            <a:extLst>
              <a:ext uri="{FF2B5EF4-FFF2-40B4-BE49-F238E27FC236}">
                <a16:creationId xmlns:a16="http://schemas.microsoft.com/office/drawing/2014/main" id="{DB2171C6-5991-87B4-D39B-6D177CE7A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We also asked service providers about client preferences, </a:t>
            </a:r>
            <a:br>
              <a:rPr lang="en-GB" sz="1200" dirty="0">
                <a:effectLst/>
                <a:latin typeface="Calibri" panose="020F0502020204030204" pitchFamily="34" charset="0"/>
                <a:ea typeface="Calibri" panose="020F0502020204030204" pitchFamily="34" charset="0"/>
                <a:cs typeface="Arial" panose="020B0604020202020204" pitchFamily="34" charset="0"/>
              </a:rPr>
            </a:br>
            <a:r>
              <a:rPr lang="en-GB" sz="1200" dirty="0">
                <a:effectLst/>
                <a:latin typeface="Calibri" panose="020F0502020204030204" pitchFamily="34" charset="0"/>
                <a:ea typeface="Calibri" panose="020F0502020204030204" pitchFamily="34" charset="0"/>
                <a:cs typeface="Arial" panose="020B0604020202020204" pitchFamily="34" charset="0"/>
              </a:rPr>
              <a:t>and the quality of the equipment is also an important factor:</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for example, in North Macedonia, clients do not consider the dead space but rather the sharpness of the needle, and prefer a specific brand that is perceived to be sharper than others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Similarly, in Pakistan, a specific brand’s 3ml and 5ml syringes are preferred because of their high quality (those are only available in HDSS versions)</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Stigma and discrimination of people who inject drugs also plays a role in syringe preferences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some choose thinner needles because they leave smaller marks (which are easier to hide)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or inject to femoral veins instead of more visible places</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For example,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In Greece, it was reported that some younger clients inject in the groin to avoid visible injecting marks on their arms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in Thailand, men who have sex with men prefer thinner needles, because they do not want others to spot their injection marks and find out that they are using drugs.</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Arial" panose="020B0604020202020204" pitchFamily="34" charset="0"/>
              </a:rPr>
              <a:t>Additionally, chosen syringe types can reflect culturally mediated behaviours, </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Arial" panose="020B0604020202020204" pitchFamily="34" charset="0"/>
              </a:rPr>
              <a:t>for example, peer initiation and early experiences of injecting can influence injecting practices and equipment choice, </a:t>
            </a:r>
          </a:p>
          <a:p>
            <a:pPr>
              <a:lnSpc>
                <a:spcPct val="107000"/>
              </a:lnSpc>
              <a:spcAft>
                <a:spcPts val="800"/>
              </a:spcAft>
            </a:pPr>
            <a:r>
              <a:rPr lang="en-GB" sz="1000" kern="100" dirty="0">
                <a:effectLst/>
                <a:latin typeface="Calibri" panose="020F0502020204030204" pitchFamily="34" charset="0"/>
                <a:ea typeface="Calibri" panose="020F0502020204030204" pitchFamily="34" charset="0"/>
                <a:cs typeface="Arial" panose="020B0604020202020204" pitchFamily="34" charset="0"/>
              </a:rPr>
              <a:t>and equipment can become an important part of injecting rituals, and routines can help to inject successfully or overcome difficulties like finding a vein or injecting while in withdrawal.</a:t>
            </a:r>
            <a:endParaRPr lang="en-GB" sz="1000" kern="0" baseline="30000" dirty="0">
              <a:effectLst/>
              <a:latin typeface="Calibri" panose="020F0502020204030204" pitchFamily="34" charset="0"/>
              <a:ea typeface="Calibri" panose="020F0502020204030204" pitchFamily="34" charset="0"/>
              <a:cs typeface="Calibri" panose="020F0502020204030204" pitchFamily="34" charset="0"/>
            </a:endParaRPr>
          </a:p>
          <a:p>
            <a:endParaRPr lang="es-ES" altLang="hu-HU" dirty="0"/>
          </a:p>
        </p:txBody>
      </p:sp>
      <p:sp>
        <p:nvSpPr>
          <p:cNvPr id="9219" name="Marcador de número de diapositiva 3">
            <a:extLst>
              <a:ext uri="{FF2B5EF4-FFF2-40B4-BE49-F238E27FC236}">
                <a16:creationId xmlns:a16="http://schemas.microsoft.com/office/drawing/2014/main" id="{D74BA03A-0467-4488-A668-F20511024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F09BAA-63EA-4E06-BBE0-0D5D70E182D4}" type="slidenum">
              <a:rPr lang="es-ES" altLang="hu-HU"/>
              <a:pPr fontAlgn="base">
                <a:spcBef>
                  <a:spcPct val="0"/>
                </a:spcBef>
                <a:spcAft>
                  <a:spcPct val="0"/>
                </a:spcAft>
              </a:pPr>
              <a:t>8</a:t>
            </a:fld>
            <a:endParaRPr lang="es-ES" altLang="hu-HU"/>
          </a:p>
        </p:txBody>
      </p:sp>
    </p:spTree>
    <p:extLst>
      <p:ext uri="{BB962C8B-B14F-4D97-AF65-F5344CB8AC3E}">
        <p14:creationId xmlns:p14="http://schemas.microsoft.com/office/powerpoint/2010/main" val="361511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dirty="0">
                <a:solidFill>
                  <a:srgbClr val="242424"/>
                </a:solidFill>
                <a:effectLst/>
                <a:latin typeface="Aptos" panose="020B0004020202020204" pitchFamily="34" charset="0"/>
              </a:rPr>
              <a:t>They modelled HIV and HCV transmission among PWID to estimate the impact of increasing provision of LDSS by NSPs in 16 countries with varying HIV/HCV epidemics and harm reduction availability.</a:t>
            </a:r>
          </a:p>
          <a:p>
            <a:endParaRPr lang="en-GB" sz="1800" b="0" i="0" dirty="0">
              <a:solidFill>
                <a:srgbClr val="242424"/>
              </a:solidFill>
              <a:effectLst/>
              <a:latin typeface="Aptos" panose="020B0004020202020204" pitchFamily="34" charset="0"/>
            </a:endParaRPr>
          </a:p>
          <a:p>
            <a:r>
              <a:rPr lang="en-GB" sz="1800" b="0" i="0" dirty="0">
                <a:solidFill>
                  <a:srgbClr val="242424"/>
                </a:solidFill>
                <a:effectLst/>
                <a:latin typeface="Aptos" panose="020B0004020202020204" pitchFamily="34" charset="0"/>
              </a:rPr>
              <a:t>They found that if NSPs switch from providing HDSS to </a:t>
            </a:r>
            <a:r>
              <a:rPr lang="en-GB" sz="1800" b="1" i="0" dirty="0">
                <a:solidFill>
                  <a:srgbClr val="242424"/>
                </a:solidFill>
                <a:effectLst/>
                <a:latin typeface="Aptos" panose="020B0004020202020204" pitchFamily="34" charset="0"/>
              </a:rPr>
              <a:t>effective </a:t>
            </a:r>
            <a:r>
              <a:rPr lang="en-GB" sz="1800" b="0" i="0" dirty="0">
                <a:solidFill>
                  <a:srgbClr val="242424"/>
                </a:solidFill>
                <a:effectLst/>
                <a:latin typeface="Aptos" panose="020B0004020202020204" pitchFamily="34" charset="0"/>
              </a:rPr>
              <a:t>detachable LDSS, then 15% of new HCV infections could be averted between 2024 and 2030 across the countries with high NSP coverage. Although the impact is less in countries with low NSP coverage, this switch could substantially increase the impact of scaling-up NSP.</a:t>
            </a: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64CC2F7-CEBA-4292-8D5B-B5693DC785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25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a:extLst>
              <a:ext uri="{FF2B5EF4-FFF2-40B4-BE49-F238E27FC236}">
                <a16:creationId xmlns:a16="http://schemas.microsoft.com/office/drawing/2014/main" id="{E7F82DC1-20C0-749B-267E-D95D509E09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Marcador de notas 2">
            <a:extLst>
              <a:ext uri="{FF2B5EF4-FFF2-40B4-BE49-F238E27FC236}">
                <a16:creationId xmlns:a16="http://schemas.microsoft.com/office/drawing/2014/main" id="{DB2171C6-5991-87B4-D39B-6D177CE7A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S" altLang="hu-HU" dirty="0"/>
          </a:p>
        </p:txBody>
      </p:sp>
      <p:sp>
        <p:nvSpPr>
          <p:cNvPr id="9219" name="Marcador de número de diapositiva 3">
            <a:extLst>
              <a:ext uri="{FF2B5EF4-FFF2-40B4-BE49-F238E27FC236}">
                <a16:creationId xmlns:a16="http://schemas.microsoft.com/office/drawing/2014/main" id="{D74BA03A-0467-4488-A668-F20511024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F09BAA-63EA-4E06-BBE0-0D5D70E182D4}" type="slidenum">
              <a:rPr lang="es-ES" altLang="hu-HU"/>
              <a:pPr fontAlgn="base">
                <a:spcBef>
                  <a:spcPct val="0"/>
                </a:spcBef>
                <a:spcAft>
                  <a:spcPct val="0"/>
                </a:spcAft>
              </a:pPr>
              <a:t>13</a:t>
            </a:fld>
            <a:endParaRPr lang="es-ES" altLang="hu-HU"/>
          </a:p>
        </p:txBody>
      </p:sp>
    </p:spTree>
    <p:extLst>
      <p:ext uri="{BB962C8B-B14F-4D97-AF65-F5344CB8AC3E}">
        <p14:creationId xmlns:p14="http://schemas.microsoft.com/office/powerpoint/2010/main" val="399146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Marcador de imagen de diapositiva 1">
            <a:extLst>
              <a:ext uri="{FF2B5EF4-FFF2-40B4-BE49-F238E27FC236}">
                <a16:creationId xmlns:a16="http://schemas.microsoft.com/office/drawing/2014/main" id="{E7F82DC1-20C0-749B-267E-D95D509E09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Marcador de notas 2">
            <a:extLst>
              <a:ext uri="{FF2B5EF4-FFF2-40B4-BE49-F238E27FC236}">
                <a16:creationId xmlns:a16="http://schemas.microsoft.com/office/drawing/2014/main" id="{DB2171C6-5991-87B4-D39B-6D177CE7AB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dirty="0">
                <a:effectLst/>
                <a:latin typeface="Calibri" panose="020F0502020204030204" pitchFamily="34" charset="0"/>
                <a:ea typeface="Calibri" panose="020F0502020204030204" pitchFamily="34" charset="0"/>
                <a:cs typeface="Arial" panose="020B0604020202020204" pitchFamily="34" charset="0"/>
              </a:rPr>
              <a:t>LDS syringes and needles are only one measure in a complex array of harm reduction services that should be available for every person who injects drugs.</a:t>
            </a:r>
            <a:endParaRPr lang="en-GB" sz="1200" kern="0" baseline="300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panose="020F0502020204030204" pitchFamily="34" charset="0"/>
                <a:ea typeface="Calibri" panose="020F0502020204030204" pitchFamily="34" charset="0"/>
                <a:cs typeface="Arial" panose="020B0604020202020204" pitchFamily="34" charset="0"/>
              </a:rPr>
              <a:t>LDSS should be considered one part of a comprehensive harm reduction intervention, implemented to reach underserved populations (like people living in remote, rural areas, women who use drugs, Indigenous, ethnic minority and other subpopulations of people who inject drugs in the intersections of multiple vulnerabilities)</a:t>
            </a:r>
          </a:p>
          <a:p>
            <a:r>
              <a:rPr lang="en-GB" sz="1200" dirty="0">
                <a:effectLst/>
                <a:latin typeface="Calibri" panose="020F0502020204030204" pitchFamily="34" charset="0"/>
                <a:ea typeface="Calibri" panose="020F0502020204030204" pitchFamily="34" charset="0"/>
                <a:cs typeface="Arial" panose="020B0604020202020204" pitchFamily="34" charset="0"/>
              </a:rPr>
              <a:t>Although reaching high coverage of harm reduction interventions should be prioritised, it is strategic to also increase the impact of existing programmes. </a:t>
            </a:r>
          </a:p>
          <a:p>
            <a:r>
              <a:rPr lang="en-GB" sz="1200" dirty="0">
                <a:effectLst/>
                <a:latin typeface="Calibri" panose="020F0502020204030204" pitchFamily="34" charset="0"/>
                <a:ea typeface="Calibri" panose="020F0502020204030204" pitchFamily="34" charset="0"/>
                <a:cs typeface="Arial" panose="020B0604020202020204" pitchFamily="34" charset="0"/>
              </a:rPr>
              <a:t>LDSS provision can be an important addition, though NSPs should provide a wide range of needles and syringes and unrestricted provision of injecting equipment</a:t>
            </a:r>
            <a:endParaRPr lang="en-GB" dirty="0"/>
          </a:p>
          <a:p>
            <a:pPr>
              <a:spcBef>
                <a:spcPct val="0"/>
              </a:spcBef>
            </a:pPr>
            <a:endParaRPr lang="es-ES" altLang="hu-HU" dirty="0"/>
          </a:p>
        </p:txBody>
      </p:sp>
      <p:sp>
        <p:nvSpPr>
          <p:cNvPr id="9219" name="Marcador de número de diapositiva 3">
            <a:extLst>
              <a:ext uri="{FF2B5EF4-FFF2-40B4-BE49-F238E27FC236}">
                <a16:creationId xmlns:a16="http://schemas.microsoft.com/office/drawing/2014/main" id="{D74BA03A-0467-4488-A668-F205110249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F09BAA-63EA-4E06-BBE0-0D5D70E182D4}" type="slidenum">
              <a:rPr lang="es-ES" altLang="hu-HU"/>
              <a:pPr fontAlgn="base">
                <a:spcBef>
                  <a:spcPct val="0"/>
                </a:spcBef>
                <a:spcAft>
                  <a:spcPct val="0"/>
                </a:spcAft>
              </a:pPr>
              <a:t>14</a:t>
            </a:fld>
            <a:endParaRPr lang="es-ES" altLang="hu-HU"/>
          </a:p>
        </p:txBody>
      </p:sp>
    </p:spTree>
    <p:extLst>
      <p:ext uri="{BB962C8B-B14F-4D97-AF65-F5344CB8AC3E}">
        <p14:creationId xmlns:p14="http://schemas.microsoft.com/office/powerpoint/2010/main" val="422381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a:extLst>
              <a:ext uri="{FF2B5EF4-FFF2-40B4-BE49-F238E27FC236}">
                <a16:creationId xmlns:a16="http://schemas.microsoft.com/office/drawing/2014/main" id="{5E57D1C8-11D8-5FE5-1097-398FA99291D9}"/>
              </a:ext>
            </a:extLst>
          </p:cNvPr>
          <p:cNvSpPr>
            <a:spLocks noGrp="1"/>
          </p:cNvSpPr>
          <p:nvPr>
            <p:ph type="dt" sz="half" idx="10"/>
          </p:nvPr>
        </p:nvSpPr>
        <p:spPr/>
        <p:txBody>
          <a:bodyPr/>
          <a:lstStyle>
            <a:lvl1pPr>
              <a:defRPr/>
            </a:lvl1pPr>
          </a:lstStyle>
          <a:p>
            <a:pPr>
              <a:defRPr/>
            </a:pPr>
            <a:fld id="{5DB06DE6-EB67-409E-9113-3CBA1CF519D0}" type="datetimeFigureOut">
              <a:rPr lang="es-ES"/>
              <a:pPr>
                <a:defRPr/>
              </a:pPr>
              <a:t>21/3/24</a:t>
            </a:fld>
            <a:endParaRPr lang="es-ES"/>
          </a:p>
        </p:txBody>
      </p:sp>
      <p:sp>
        <p:nvSpPr>
          <p:cNvPr id="5" name="Footer Placeholder 4">
            <a:extLst>
              <a:ext uri="{FF2B5EF4-FFF2-40B4-BE49-F238E27FC236}">
                <a16:creationId xmlns:a16="http://schemas.microsoft.com/office/drawing/2014/main" id="{4F75929F-A345-0767-5790-11D2718223E7}"/>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17FB763A-CF40-0048-DCE8-7394CF1F9B88}"/>
              </a:ext>
            </a:extLst>
          </p:cNvPr>
          <p:cNvSpPr>
            <a:spLocks noGrp="1"/>
          </p:cNvSpPr>
          <p:nvPr>
            <p:ph type="sldNum" sz="quarter" idx="12"/>
          </p:nvPr>
        </p:nvSpPr>
        <p:spPr/>
        <p:txBody>
          <a:bodyPr/>
          <a:lstStyle>
            <a:lvl1pPr>
              <a:defRPr/>
            </a:lvl1pPr>
          </a:lstStyle>
          <a:p>
            <a:pPr>
              <a:defRPr/>
            </a:pPr>
            <a:fld id="{BBF3141C-0604-493D-9C56-9ADE898A846E}" type="slidenum">
              <a:rPr lang="es-ES"/>
              <a:pPr>
                <a:defRPr/>
              </a:pPr>
              <a:t>‹#›</a:t>
            </a:fld>
            <a:endParaRPr lang="es-ES"/>
          </a:p>
        </p:txBody>
      </p:sp>
    </p:spTree>
    <p:extLst>
      <p:ext uri="{BB962C8B-B14F-4D97-AF65-F5344CB8AC3E}">
        <p14:creationId xmlns:p14="http://schemas.microsoft.com/office/powerpoint/2010/main" val="179585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3BF943BD-DC84-23D4-220B-FD9F67AF319E}"/>
              </a:ext>
            </a:extLst>
          </p:cNvPr>
          <p:cNvSpPr>
            <a:spLocks noGrp="1"/>
          </p:cNvSpPr>
          <p:nvPr>
            <p:ph type="dt" sz="half" idx="10"/>
          </p:nvPr>
        </p:nvSpPr>
        <p:spPr/>
        <p:txBody>
          <a:bodyPr/>
          <a:lstStyle>
            <a:lvl1pPr>
              <a:defRPr/>
            </a:lvl1pPr>
          </a:lstStyle>
          <a:p>
            <a:pPr>
              <a:defRPr/>
            </a:pPr>
            <a:fld id="{1EFEAB39-5BC3-4D16-8ED6-C2FDD4D9877B}" type="datetimeFigureOut">
              <a:rPr lang="es-ES"/>
              <a:pPr>
                <a:defRPr/>
              </a:pPr>
              <a:t>21/3/24</a:t>
            </a:fld>
            <a:endParaRPr lang="es-ES"/>
          </a:p>
        </p:txBody>
      </p:sp>
      <p:sp>
        <p:nvSpPr>
          <p:cNvPr id="5" name="Footer Placeholder 4">
            <a:extLst>
              <a:ext uri="{FF2B5EF4-FFF2-40B4-BE49-F238E27FC236}">
                <a16:creationId xmlns:a16="http://schemas.microsoft.com/office/drawing/2014/main" id="{780B8159-511B-FC84-F7F7-80663CCDC10D}"/>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EF159C2C-1124-8C9C-6537-E0CC512CE79E}"/>
              </a:ext>
            </a:extLst>
          </p:cNvPr>
          <p:cNvSpPr>
            <a:spLocks noGrp="1"/>
          </p:cNvSpPr>
          <p:nvPr>
            <p:ph type="sldNum" sz="quarter" idx="12"/>
          </p:nvPr>
        </p:nvSpPr>
        <p:spPr/>
        <p:txBody>
          <a:bodyPr/>
          <a:lstStyle>
            <a:lvl1pPr>
              <a:defRPr/>
            </a:lvl1pPr>
          </a:lstStyle>
          <a:p>
            <a:pPr>
              <a:defRPr/>
            </a:pPr>
            <a:fld id="{AE6F743F-E1F5-425B-99ED-DF6A7DFB174D}" type="slidenum">
              <a:rPr lang="es-ES"/>
              <a:pPr>
                <a:defRPr/>
              </a:pPr>
              <a:t>‹#›</a:t>
            </a:fld>
            <a:endParaRPr lang="es-ES"/>
          </a:p>
        </p:txBody>
      </p:sp>
    </p:spTree>
    <p:extLst>
      <p:ext uri="{BB962C8B-B14F-4D97-AF65-F5344CB8AC3E}">
        <p14:creationId xmlns:p14="http://schemas.microsoft.com/office/powerpoint/2010/main" val="424591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CBD1B981-E408-A702-93A6-C747FA12F8A8}"/>
              </a:ext>
            </a:extLst>
          </p:cNvPr>
          <p:cNvSpPr>
            <a:spLocks noGrp="1"/>
          </p:cNvSpPr>
          <p:nvPr>
            <p:ph type="dt" sz="half" idx="10"/>
          </p:nvPr>
        </p:nvSpPr>
        <p:spPr/>
        <p:txBody>
          <a:bodyPr/>
          <a:lstStyle>
            <a:lvl1pPr>
              <a:defRPr/>
            </a:lvl1pPr>
          </a:lstStyle>
          <a:p>
            <a:pPr>
              <a:defRPr/>
            </a:pPr>
            <a:fld id="{944F65F6-632F-422E-80CE-902D48A4C54D}" type="datetimeFigureOut">
              <a:rPr lang="es-ES"/>
              <a:pPr>
                <a:defRPr/>
              </a:pPr>
              <a:t>21/3/24</a:t>
            </a:fld>
            <a:endParaRPr lang="es-ES"/>
          </a:p>
        </p:txBody>
      </p:sp>
      <p:sp>
        <p:nvSpPr>
          <p:cNvPr id="5" name="Footer Placeholder 4">
            <a:extLst>
              <a:ext uri="{FF2B5EF4-FFF2-40B4-BE49-F238E27FC236}">
                <a16:creationId xmlns:a16="http://schemas.microsoft.com/office/drawing/2014/main" id="{D9DF219E-E983-CE16-C0E8-2FB8E3B022A3}"/>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49A6D24A-E57F-29C7-640D-5E1F531BD907}"/>
              </a:ext>
            </a:extLst>
          </p:cNvPr>
          <p:cNvSpPr>
            <a:spLocks noGrp="1"/>
          </p:cNvSpPr>
          <p:nvPr>
            <p:ph type="sldNum" sz="quarter" idx="12"/>
          </p:nvPr>
        </p:nvSpPr>
        <p:spPr/>
        <p:txBody>
          <a:bodyPr/>
          <a:lstStyle>
            <a:lvl1pPr>
              <a:defRPr/>
            </a:lvl1pPr>
          </a:lstStyle>
          <a:p>
            <a:pPr>
              <a:defRPr/>
            </a:pPr>
            <a:fld id="{8E1F738D-6870-4619-B96D-6796F8D1F34B}" type="slidenum">
              <a:rPr lang="es-ES"/>
              <a:pPr>
                <a:defRPr/>
              </a:pPr>
              <a:t>‹#›</a:t>
            </a:fld>
            <a:endParaRPr lang="es-ES"/>
          </a:p>
        </p:txBody>
      </p:sp>
    </p:spTree>
    <p:extLst>
      <p:ext uri="{BB962C8B-B14F-4D97-AF65-F5344CB8AC3E}">
        <p14:creationId xmlns:p14="http://schemas.microsoft.com/office/powerpoint/2010/main" val="252019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494400" y="2131200"/>
            <a:ext cx="7012800" cy="1468800"/>
          </a:xfrm>
        </p:spPr>
        <p:txBody>
          <a:bodyPr anchor="b"/>
          <a:lstStyle>
            <a:lvl1pPr algn="l">
              <a:defRPr sz="5867"/>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494400" y="3602037"/>
            <a:ext cx="7012800" cy="1752000"/>
          </a:xfrm>
        </p:spPr>
        <p:txBody>
          <a:bodyPr>
            <a:normAutofit/>
          </a:bodyPr>
          <a:lstStyle>
            <a:lvl1pPr marL="0" indent="0" algn="l">
              <a:buNone/>
              <a:defRPr sz="26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21/03/2024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1956654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494400" y="365125"/>
            <a:ext cx="11203200" cy="1325563"/>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494400" y="1825625"/>
            <a:ext cx="11203200"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D6B97AD8-1FCE-4D4C-86B9-3F1377F62059}" type="datetime1">
              <a:rPr lang="en-GB" smtClean="0"/>
              <a:t>21/03/2024</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a:xfrm>
            <a:off x="8954400" y="5814790"/>
            <a:ext cx="2743200" cy="365125"/>
          </a:xfrm>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70669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7611533" y="-4233"/>
            <a:ext cx="4580467" cy="6862233"/>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494400" y="2131200"/>
            <a:ext cx="7012800" cy="1468800"/>
          </a:xfrm>
        </p:spPr>
        <p:txBody>
          <a:bodyPr anchor="b"/>
          <a:lstStyle>
            <a:lvl1pPr algn="l">
              <a:defRPr sz="5867"/>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494400" y="3602037"/>
            <a:ext cx="7012800" cy="1752000"/>
          </a:xfrm>
        </p:spPr>
        <p:txBody>
          <a:bodyPr>
            <a:normAutofit/>
          </a:bodyPr>
          <a:lstStyle>
            <a:lvl1pPr marL="0" indent="0" algn="l">
              <a:buNone/>
              <a:defRPr sz="26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21/03/2024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3821429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494400" y="2131200"/>
            <a:ext cx="7012800" cy="1468800"/>
          </a:xfrm>
        </p:spPr>
        <p:txBody>
          <a:bodyPr anchor="b"/>
          <a:lstStyle>
            <a:lvl1pPr algn="l">
              <a:defRPr sz="5867"/>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494400" y="3602037"/>
            <a:ext cx="7012800" cy="1752000"/>
          </a:xfrm>
        </p:spPr>
        <p:txBody>
          <a:bodyPr>
            <a:normAutofit/>
          </a:bodyPr>
          <a:lstStyle>
            <a:lvl1pPr marL="0" indent="0" algn="l">
              <a:buNone/>
              <a:defRPr sz="26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1666282-696E-4BC8-B8B0-F336AA0FA017}" type="datetime1">
              <a:rPr lang="en-GB" smtClean="0"/>
              <a:t>21/03/2024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11" name="Picture Placeholder 8">
            <a:extLst>
              <a:ext uri="{FF2B5EF4-FFF2-40B4-BE49-F238E27FC236}">
                <a16:creationId xmlns:a16="http://schemas.microsoft.com/office/drawing/2014/main" id="{07491796-214B-45DE-99F8-B1AF36C957CE}"/>
              </a:ext>
            </a:extLst>
          </p:cNvPr>
          <p:cNvSpPr>
            <a:spLocks noGrp="1"/>
          </p:cNvSpPr>
          <p:nvPr>
            <p:ph type="pic" sz="quarter" idx="13"/>
          </p:nvPr>
        </p:nvSpPr>
        <p:spPr>
          <a:xfrm>
            <a:off x="7576472" y="0"/>
            <a:ext cx="4615528" cy="6858477"/>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3469298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903D7F4-2AD2-4C9C-9330-C03E0E70D3F1}"/>
              </a:ext>
            </a:extLst>
          </p:cNvPr>
          <p:cNvSpPr/>
          <p:nvPr userDrawn="1"/>
        </p:nvSpPr>
        <p:spPr>
          <a:xfrm>
            <a:off x="7611533" y="-4233"/>
            <a:ext cx="4580467" cy="6862233"/>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494400" y="2131200"/>
            <a:ext cx="7012800" cy="1468800"/>
          </a:xfrm>
        </p:spPr>
        <p:txBody>
          <a:bodyPr anchor="b"/>
          <a:lstStyle>
            <a:lvl1pPr algn="l">
              <a:defRPr sz="5867">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494400" y="3602037"/>
            <a:ext cx="7012800" cy="1752000"/>
          </a:xfrm>
        </p:spPr>
        <p:txBody>
          <a:bodyPr>
            <a:normAutofit/>
          </a:bodyPr>
          <a:lstStyle>
            <a:lvl1pPr marL="0" indent="0" algn="l">
              <a:buNone/>
              <a:defRPr sz="26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3E2C485A-CFD1-4426-A587-FCC12D6AD237}" type="datetime1">
              <a:rPr lang="en-GB" smtClean="0"/>
              <a:pPr/>
              <a:t>21/03/2024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a:p>
        </p:txBody>
      </p:sp>
    </p:spTree>
    <p:extLst>
      <p:ext uri="{BB962C8B-B14F-4D97-AF65-F5344CB8AC3E}">
        <p14:creationId xmlns:p14="http://schemas.microsoft.com/office/powerpoint/2010/main" val="5230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494400" y="2131200"/>
            <a:ext cx="7012800" cy="1468800"/>
          </a:xfrm>
        </p:spPr>
        <p:txBody>
          <a:bodyPr anchor="b"/>
          <a:lstStyle>
            <a:lvl1pPr algn="l">
              <a:defRPr sz="5867">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494400" y="3602037"/>
            <a:ext cx="7012800" cy="1752000"/>
          </a:xfrm>
        </p:spPr>
        <p:txBody>
          <a:bodyPr>
            <a:normAutofit/>
          </a:bodyPr>
          <a:lstStyle>
            <a:lvl1pPr marL="0" indent="0" algn="l">
              <a:buNone/>
              <a:defRPr sz="2667">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lvl1pPr>
              <a:defRPr>
                <a:solidFill>
                  <a:schemeClr val="bg1"/>
                </a:solidFill>
              </a:defRPr>
            </a:lvl1pPr>
          </a:lstStyle>
          <a:p>
            <a:fld id="{D904E3C7-3434-41F6-8009-C52959A159FA}" type="datetime1">
              <a:rPr lang="en-GB" smtClean="0"/>
              <a:pPr/>
              <a:t>21/03/2024</a:t>
            </a:fld>
            <a:endParaRPr lang="en-GB" dirty="0"/>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lvl1pPr>
              <a:defRPr>
                <a:solidFill>
                  <a:schemeClr val="bg1"/>
                </a:solidFill>
              </a:defRPr>
            </a:lvl1pPr>
          </a:lstStyle>
          <a:p>
            <a:fld id="{67DE1CF8-1877-4310-8670-A269E8016CAC}" type="slidenum">
              <a:rPr lang="en-GB" smtClean="0"/>
              <a:pPr/>
              <a:t>‹#›</a:t>
            </a:fld>
            <a:endParaRPr lang="en-GB" dirty="0"/>
          </a:p>
        </p:txBody>
      </p:sp>
      <p:sp>
        <p:nvSpPr>
          <p:cNvPr id="7" name="Picture Placeholder 8">
            <a:extLst>
              <a:ext uri="{FF2B5EF4-FFF2-40B4-BE49-F238E27FC236}">
                <a16:creationId xmlns:a16="http://schemas.microsoft.com/office/drawing/2014/main" id="{558EBCF5-E0AC-439B-A35D-E3E76706493D}"/>
              </a:ext>
            </a:extLst>
          </p:cNvPr>
          <p:cNvSpPr>
            <a:spLocks noGrp="1"/>
          </p:cNvSpPr>
          <p:nvPr>
            <p:ph type="pic" sz="quarter" idx="13"/>
          </p:nvPr>
        </p:nvSpPr>
        <p:spPr>
          <a:xfrm>
            <a:off x="7576472" y="0"/>
            <a:ext cx="4615528" cy="6858477"/>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1322297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2333-4531-4F49-98C7-71CE6B119B78}"/>
              </a:ext>
            </a:extLst>
          </p:cNvPr>
          <p:cNvSpPr>
            <a:spLocks noGrp="1"/>
          </p:cNvSpPr>
          <p:nvPr>
            <p:ph type="title"/>
          </p:nvPr>
        </p:nvSpPr>
        <p:spPr>
          <a:xfrm>
            <a:off x="494400" y="907200"/>
            <a:ext cx="7012800" cy="146880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B0BEE29-071E-4ED4-B0D5-046429DF4F91}"/>
              </a:ext>
            </a:extLst>
          </p:cNvPr>
          <p:cNvSpPr>
            <a:spLocks noGrp="1"/>
          </p:cNvSpPr>
          <p:nvPr>
            <p:ph idx="1"/>
          </p:nvPr>
        </p:nvSpPr>
        <p:spPr>
          <a:xfrm>
            <a:off x="494400" y="2433600"/>
            <a:ext cx="7012800" cy="333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DB9016-1CC6-48C9-96F5-24F342CEC524}"/>
              </a:ext>
            </a:extLst>
          </p:cNvPr>
          <p:cNvSpPr>
            <a:spLocks noGrp="1"/>
          </p:cNvSpPr>
          <p:nvPr>
            <p:ph type="dt" sz="half" idx="10"/>
          </p:nvPr>
        </p:nvSpPr>
        <p:spPr/>
        <p:txBody>
          <a:bodyPr/>
          <a:lstStyle/>
          <a:p>
            <a:fld id="{F0F96329-32E5-45D1-A44F-3528B41BEAB5}" type="datetime1">
              <a:rPr lang="en-GB" smtClean="0"/>
              <a:t>21/03/2024</a:t>
            </a:fld>
            <a:endParaRPr lang="en-GB"/>
          </a:p>
        </p:txBody>
      </p:sp>
      <p:sp>
        <p:nvSpPr>
          <p:cNvPr id="5" name="Footer Placeholder 4">
            <a:extLst>
              <a:ext uri="{FF2B5EF4-FFF2-40B4-BE49-F238E27FC236}">
                <a16:creationId xmlns:a16="http://schemas.microsoft.com/office/drawing/2014/main" id="{1EB222F4-7BC9-4ABB-8BD9-5765E7594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5B4C82-F699-4384-99AC-56B3E6E80C4A}"/>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7" name="Picture Placeholder 8">
            <a:extLst>
              <a:ext uri="{FF2B5EF4-FFF2-40B4-BE49-F238E27FC236}">
                <a16:creationId xmlns:a16="http://schemas.microsoft.com/office/drawing/2014/main" id="{F8083C25-9322-4123-BA6A-1F002C5AC178}"/>
              </a:ext>
            </a:extLst>
          </p:cNvPr>
          <p:cNvSpPr>
            <a:spLocks noGrp="1"/>
          </p:cNvSpPr>
          <p:nvPr>
            <p:ph type="pic" sz="quarter" idx="13"/>
          </p:nvPr>
        </p:nvSpPr>
        <p:spPr>
          <a:xfrm>
            <a:off x="7576472" y="0"/>
            <a:ext cx="4615528" cy="68580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a:lstStyle/>
          <a:p>
            <a:r>
              <a:rPr lang="en-US"/>
              <a:t>Click icon to add picture</a:t>
            </a:r>
            <a:endParaRPr lang="en-US" dirty="0"/>
          </a:p>
        </p:txBody>
      </p:sp>
    </p:spTree>
    <p:extLst>
      <p:ext uri="{BB962C8B-B14F-4D97-AF65-F5344CB8AC3E}">
        <p14:creationId xmlns:p14="http://schemas.microsoft.com/office/powerpoint/2010/main" val="109379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494400" y="1825625"/>
            <a:ext cx="5525400"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A3053E6F-F562-4865-866C-DA32BD24462E}"/>
              </a:ext>
            </a:extLst>
          </p:cNvPr>
          <p:cNvSpPr>
            <a:spLocks noGrp="1"/>
          </p:cNvSpPr>
          <p:nvPr>
            <p:ph sz="half" idx="2"/>
          </p:nvPr>
        </p:nvSpPr>
        <p:spPr>
          <a:xfrm>
            <a:off x="6172200" y="1825625"/>
            <a:ext cx="5525400"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12952901-F037-4335-90F2-449535D19421}" type="datetime1">
              <a:rPr lang="en-GB" smtClean="0"/>
              <a:t>21/03/2024</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121336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8AC668A9-6EF8-62C1-2CA3-272307F7FDAE}"/>
              </a:ext>
            </a:extLst>
          </p:cNvPr>
          <p:cNvSpPr>
            <a:spLocks noGrp="1"/>
          </p:cNvSpPr>
          <p:nvPr>
            <p:ph type="dt" sz="half" idx="10"/>
          </p:nvPr>
        </p:nvSpPr>
        <p:spPr/>
        <p:txBody>
          <a:bodyPr/>
          <a:lstStyle>
            <a:lvl1pPr>
              <a:defRPr/>
            </a:lvl1pPr>
          </a:lstStyle>
          <a:p>
            <a:pPr>
              <a:defRPr/>
            </a:pPr>
            <a:fld id="{8B764F58-0AC6-46A6-802D-274B6014FE78}" type="datetimeFigureOut">
              <a:rPr lang="es-ES"/>
              <a:pPr>
                <a:defRPr/>
              </a:pPr>
              <a:t>21/3/24</a:t>
            </a:fld>
            <a:endParaRPr lang="es-ES"/>
          </a:p>
        </p:txBody>
      </p:sp>
      <p:sp>
        <p:nvSpPr>
          <p:cNvPr id="5" name="Footer Placeholder 4">
            <a:extLst>
              <a:ext uri="{FF2B5EF4-FFF2-40B4-BE49-F238E27FC236}">
                <a16:creationId xmlns:a16="http://schemas.microsoft.com/office/drawing/2014/main" id="{21829908-3572-A8D7-50A3-0A273F38CB07}"/>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84708B02-12E5-F9E3-D6AB-49CB68F0A32B}"/>
              </a:ext>
            </a:extLst>
          </p:cNvPr>
          <p:cNvSpPr>
            <a:spLocks noGrp="1"/>
          </p:cNvSpPr>
          <p:nvPr>
            <p:ph type="sldNum" sz="quarter" idx="12"/>
          </p:nvPr>
        </p:nvSpPr>
        <p:spPr/>
        <p:txBody>
          <a:bodyPr/>
          <a:lstStyle>
            <a:lvl1pPr>
              <a:defRPr/>
            </a:lvl1pPr>
          </a:lstStyle>
          <a:p>
            <a:pPr>
              <a:defRPr/>
            </a:pPr>
            <a:fld id="{EE37D201-6B45-4255-B2B0-9A5DA4647F4F}" type="slidenum">
              <a:rPr lang="es-ES"/>
              <a:pPr>
                <a:defRPr/>
              </a:pPr>
              <a:t>‹#›</a:t>
            </a:fld>
            <a:endParaRPr lang="es-ES"/>
          </a:p>
        </p:txBody>
      </p:sp>
    </p:spTree>
    <p:extLst>
      <p:ext uri="{BB962C8B-B14F-4D97-AF65-F5344CB8AC3E}">
        <p14:creationId xmlns:p14="http://schemas.microsoft.com/office/powerpoint/2010/main" val="1430594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49E27-7CDD-4911-B193-EF1903B149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A19B5-91E3-4F4C-A589-6C6C950D6A58}"/>
              </a:ext>
            </a:extLst>
          </p:cNvPr>
          <p:cNvSpPr>
            <a:spLocks noGrp="1"/>
          </p:cNvSpPr>
          <p:nvPr>
            <p:ph sz="half" idx="1"/>
          </p:nvPr>
        </p:nvSpPr>
        <p:spPr>
          <a:xfrm>
            <a:off x="494400" y="1825625"/>
            <a:ext cx="5525400" cy="38512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FB69F488-B9A6-4E2A-A2EC-51E6AAB586AE}"/>
              </a:ext>
            </a:extLst>
          </p:cNvPr>
          <p:cNvSpPr>
            <a:spLocks noGrp="1"/>
          </p:cNvSpPr>
          <p:nvPr>
            <p:ph type="dt" sz="half" idx="10"/>
          </p:nvPr>
        </p:nvSpPr>
        <p:spPr/>
        <p:txBody>
          <a:bodyPr/>
          <a:lstStyle/>
          <a:p>
            <a:fld id="{AD08A0A7-EE55-43F8-B9FF-48474BF01C62}" type="datetime1">
              <a:rPr lang="en-GB" smtClean="0"/>
              <a:t>21/03/2024</a:t>
            </a:fld>
            <a:endParaRPr lang="en-GB"/>
          </a:p>
        </p:txBody>
      </p:sp>
      <p:sp>
        <p:nvSpPr>
          <p:cNvPr id="6" name="Footer Placeholder 5">
            <a:extLst>
              <a:ext uri="{FF2B5EF4-FFF2-40B4-BE49-F238E27FC236}">
                <a16:creationId xmlns:a16="http://schemas.microsoft.com/office/drawing/2014/main" id="{14BD270F-0A31-4F75-86AC-E8F4F8DB1A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94246-1144-49DF-80C6-487F327DED06}"/>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Picture Placeholder 8">
            <a:extLst>
              <a:ext uri="{FF2B5EF4-FFF2-40B4-BE49-F238E27FC236}">
                <a16:creationId xmlns:a16="http://schemas.microsoft.com/office/drawing/2014/main" id="{124EC5BB-E888-4D27-BEC1-966A6DA6EAE2}"/>
              </a:ext>
            </a:extLst>
          </p:cNvPr>
          <p:cNvSpPr>
            <a:spLocks noGrp="1"/>
          </p:cNvSpPr>
          <p:nvPr>
            <p:ph type="pic" sz="quarter" idx="13"/>
          </p:nvPr>
        </p:nvSpPr>
        <p:spPr>
          <a:xfrm>
            <a:off x="6172800" y="1825625"/>
            <a:ext cx="5524800" cy="3851275"/>
          </a:xfrm>
        </p:spPr>
        <p:txBody>
          <a:bodyPr/>
          <a:lstStyle>
            <a:lvl1pPr>
              <a:defRPr/>
            </a:lvl1pPr>
          </a:lstStyle>
          <a:p>
            <a:r>
              <a:rPr lang="en-US"/>
              <a:t>Click icon to add picture</a:t>
            </a:r>
            <a:endParaRPr lang="en-GB" dirty="0"/>
          </a:p>
        </p:txBody>
      </p:sp>
    </p:spTree>
    <p:extLst>
      <p:ext uri="{BB962C8B-B14F-4D97-AF65-F5344CB8AC3E}">
        <p14:creationId xmlns:p14="http://schemas.microsoft.com/office/powerpoint/2010/main" val="1882354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C913EE-2727-4AD5-A4F4-2BB171BD1452}"/>
              </a:ext>
            </a:extLst>
          </p:cNvPr>
          <p:cNvSpPr/>
          <p:nvPr userDrawn="1"/>
        </p:nvSpPr>
        <p:spPr>
          <a:xfrm>
            <a:off x="0" y="0"/>
            <a:ext cx="12192000" cy="56324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4">
            <a:extLst>
              <a:ext uri="{FF2B5EF4-FFF2-40B4-BE49-F238E27FC236}">
                <a16:creationId xmlns:a16="http://schemas.microsoft.com/office/drawing/2014/main" id="{98CD2CEE-C7C6-454F-BABA-D3C681293B7D}"/>
              </a:ext>
            </a:extLst>
          </p:cNvPr>
          <p:cNvSpPr>
            <a:spLocks noGrp="1"/>
          </p:cNvSpPr>
          <p:nvPr>
            <p:ph type="pic" sz="quarter" idx="13"/>
          </p:nvPr>
        </p:nvSpPr>
        <p:spPr>
          <a:xfrm>
            <a:off x="494400" y="447565"/>
            <a:ext cx="11203200" cy="4737451"/>
          </a:xfrm>
          <a:prstGeom prst="rect">
            <a:avLst/>
          </a:prstGeom>
        </p:spPr>
        <p:txBody>
          <a:bodyPr/>
          <a:lstStyle>
            <a:lvl1pPr>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E10179F0-3632-4679-B6A5-46A0CB570E33}"/>
              </a:ext>
            </a:extLst>
          </p:cNvPr>
          <p:cNvSpPr>
            <a:spLocks noGrp="1"/>
          </p:cNvSpPr>
          <p:nvPr>
            <p:ph type="dt" sz="half" idx="10"/>
          </p:nvPr>
        </p:nvSpPr>
        <p:spPr/>
        <p:txBody>
          <a:bodyPr/>
          <a:lstStyle/>
          <a:p>
            <a:fld id="{3FAA1A33-3FCE-4155-9EE2-6FE5EF3C5DC7}" type="datetime1">
              <a:rPr lang="en-GB" smtClean="0"/>
              <a:t>21/03/2024</a:t>
            </a:fld>
            <a:endParaRPr lang="en-GB"/>
          </a:p>
        </p:txBody>
      </p:sp>
      <p:sp>
        <p:nvSpPr>
          <p:cNvPr id="4" name="Footer Placeholder 3">
            <a:extLst>
              <a:ext uri="{FF2B5EF4-FFF2-40B4-BE49-F238E27FC236}">
                <a16:creationId xmlns:a16="http://schemas.microsoft.com/office/drawing/2014/main" id="{DD3D66F0-0409-41B5-8F0F-17515FC29F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F6746-0473-414F-B00B-B98335701938}"/>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itle 1">
            <a:extLst>
              <a:ext uri="{FF2B5EF4-FFF2-40B4-BE49-F238E27FC236}">
                <a16:creationId xmlns:a16="http://schemas.microsoft.com/office/drawing/2014/main" id="{E5AB8804-944C-44FE-AC90-21977F1B78F3}"/>
              </a:ext>
            </a:extLst>
          </p:cNvPr>
          <p:cNvSpPr>
            <a:spLocks noGrp="1"/>
          </p:cNvSpPr>
          <p:nvPr>
            <p:ph type="title" hasCustomPrompt="1"/>
          </p:nvPr>
        </p:nvSpPr>
        <p:spPr>
          <a:xfrm>
            <a:off x="7505099" y="5797497"/>
            <a:ext cx="4191000" cy="920396"/>
          </a:xfrm>
        </p:spPr>
        <p:txBody>
          <a:bodyPr anchor="b"/>
          <a:lstStyle>
            <a:lvl1pPr>
              <a:defRPr sz="32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815229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E666FB1-7EB8-48D4-BBC6-25C76E69EA69}"/>
              </a:ext>
            </a:extLst>
          </p:cNvPr>
          <p:cNvSpPr>
            <a:spLocks noGrp="1"/>
          </p:cNvSpPr>
          <p:nvPr>
            <p:ph type="dt" sz="half" idx="10"/>
          </p:nvPr>
        </p:nvSpPr>
        <p:spPr/>
        <p:txBody>
          <a:bodyPr/>
          <a:lstStyle/>
          <a:p>
            <a:fld id="{5EE9515F-EF3A-4544-A4C7-DB909F882D02}" type="datetime1">
              <a:rPr lang="en-GB" smtClean="0"/>
              <a:t>21/03/2024</a:t>
            </a:fld>
            <a:endParaRPr lang="en-GB" dirty="0"/>
          </a:p>
        </p:txBody>
      </p:sp>
      <p:sp>
        <p:nvSpPr>
          <p:cNvPr id="4" name="Footer Placeholder 3">
            <a:extLst>
              <a:ext uri="{FF2B5EF4-FFF2-40B4-BE49-F238E27FC236}">
                <a16:creationId xmlns:a16="http://schemas.microsoft.com/office/drawing/2014/main" id="{6808E062-8FFD-4BEA-9E4D-0665BABE60B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6FD1732-3E34-49BE-8B77-1A0F750E24F4}"/>
              </a:ext>
            </a:extLst>
          </p:cNvPr>
          <p:cNvSpPr>
            <a:spLocks noGrp="1"/>
          </p:cNvSpPr>
          <p:nvPr>
            <p:ph type="sldNum" sz="quarter" idx="12"/>
          </p:nvPr>
        </p:nvSpPr>
        <p:spPr/>
        <p:txBody>
          <a:bodyPr/>
          <a:lstStyle/>
          <a:p>
            <a:fld id="{67DE1CF8-1877-4310-8670-A269E8016CAC}" type="slidenum">
              <a:rPr lang="en-GB" smtClean="0"/>
              <a:pPr/>
              <a:t>‹#›</a:t>
            </a:fld>
            <a:endParaRPr lang="en-GB" dirty="0"/>
          </a:p>
        </p:txBody>
      </p:sp>
      <p:sp>
        <p:nvSpPr>
          <p:cNvPr id="6" name="Picture Placeholder 4">
            <a:extLst>
              <a:ext uri="{FF2B5EF4-FFF2-40B4-BE49-F238E27FC236}">
                <a16:creationId xmlns:a16="http://schemas.microsoft.com/office/drawing/2014/main" id="{1DD2EA03-0958-4D81-9330-2608322C4FFA}"/>
              </a:ext>
            </a:extLst>
          </p:cNvPr>
          <p:cNvSpPr>
            <a:spLocks noGrp="1"/>
          </p:cNvSpPr>
          <p:nvPr>
            <p:ph type="pic" sz="quarter" idx="13" hasCustomPrompt="1"/>
          </p:nvPr>
        </p:nvSpPr>
        <p:spPr>
          <a:xfrm>
            <a:off x="0" y="0"/>
            <a:ext cx="12192000" cy="5689600"/>
          </a:xfrm>
          <a:prstGeom prst="rect">
            <a:avLst/>
          </a:prstGeom>
        </p:spPr>
        <p:txBody>
          <a:bodyPr/>
          <a:lstStyle>
            <a:lvl1pPr>
              <a:defRPr/>
            </a:lvl1pPr>
          </a:lstStyle>
          <a:p>
            <a:r>
              <a:rPr lang="en-US" dirty="0"/>
              <a:t>Click icon to add full bleed picture</a:t>
            </a:r>
          </a:p>
        </p:txBody>
      </p:sp>
      <p:sp>
        <p:nvSpPr>
          <p:cNvPr id="8" name="Title 1">
            <a:extLst>
              <a:ext uri="{FF2B5EF4-FFF2-40B4-BE49-F238E27FC236}">
                <a16:creationId xmlns:a16="http://schemas.microsoft.com/office/drawing/2014/main" id="{B52A7153-D257-4B24-9EEA-C9A3F1D1EE96}"/>
              </a:ext>
            </a:extLst>
          </p:cNvPr>
          <p:cNvSpPr>
            <a:spLocks noGrp="1"/>
          </p:cNvSpPr>
          <p:nvPr>
            <p:ph type="title" hasCustomPrompt="1"/>
          </p:nvPr>
        </p:nvSpPr>
        <p:spPr>
          <a:xfrm>
            <a:off x="7505099" y="5797497"/>
            <a:ext cx="4191000" cy="920396"/>
          </a:xfrm>
        </p:spPr>
        <p:txBody>
          <a:bodyPr anchor="b"/>
          <a:lstStyle>
            <a:lvl1pPr>
              <a:defRPr sz="3200"/>
            </a:lvl1pPr>
          </a:lstStyle>
          <a:p>
            <a:r>
              <a:rPr lang="en-US" dirty="0"/>
              <a:t>Click to add</a:t>
            </a:r>
            <a:br>
              <a:rPr lang="en-US" dirty="0"/>
            </a:br>
            <a:r>
              <a:rPr lang="en-US" dirty="0"/>
              <a:t>image caption</a:t>
            </a:r>
            <a:endParaRPr lang="en-GB" dirty="0"/>
          </a:p>
        </p:txBody>
      </p:sp>
    </p:spTree>
    <p:extLst>
      <p:ext uri="{BB962C8B-B14F-4D97-AF65-F5344CB8AC3E}">
        <p14:creationId xmlns:p14="http://schemas.microsoft.com/office/powerpoint/2010/main" val="3932286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4244F-AB7D-4A1B-B659-7C45DEE6D9EC}"/>
              </a:ext>
            </a:extLst>
          </p:cNvPr>
          <p:cNvSpPr>
            <a:spLocks noGrp="1"/>
          </p:cNvSpPr>
          <p:nvPr>
            <p:ph type="title"/>
          </p:nvPr>
        </p:nvSpPr>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4621212D-E935-40DA-A8C3-8B44174E606C}"/>
              </a:ext>
            </a:extLst>
          </p:cNvPr>
          <p:cNvSpPr>
            <a:spLocks noGrp="1"/>
          </p:cNvSpPr>
          <p:nvPr>
            <p:ph type="dt" sz="half" idx="10"/>
          </p:nvPr>
        </p:nvSpPr>
        <p:spPr/>
        <p:txBody>
          <a:bodyPr/>
          <a:lstStyle/>
          <a:p>
            <a:fld id="{FB922975-2842-4F46-9E3A-BD83A4AB70A7}" type="datetime1">
              <a:rPr lang="en-GB" smtClean="0"/>
              <a:t>21/03/2024</a:t>
            </a:fld>
            <a:endParaRPr lang="en-GB" dirty="0"/>
          </a:p>
        </p:txBody>
      </p:sp>
      <p:sp>
        <p:nvSpPr>
          <p:cNvPr id="4" name="Footer Placeholder 3">
            <a:extLst>
              <a:ext uri="{FF2B5EF4-FFF2-40B4-BE49-F238E27FC236}">
                <a16:creationId xmlns:a16="http://schemas.microsoft.com/office/drawing/2014/main" id="{32684AF7-63FF-4F17-8CEC-05F9D0F11F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2C3E4AC-67E3-4249-9DF5-A4C70E5F12DF}"/>
              </a:ext>
            </a:extLst>
          </p:cNvPr>
          <p:cNvSpPr>
            <a:spLocks noGrp="1"/>
          </p:cNvSpPr>
          <p:nvPr>
            <p:ph type="sldNum" sz="quarter" idx="12"/>
          </p:nvPr>
        </p:nvSpPr>
        <p:spPr/>
        <p:txBody>
          <a:body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4201079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926B6-9036-4126-AE1F-8A37EA538A2C}"/>
              </a:ext>
            </a:extLst>
          </p:cNvPr>
          <p:cNvSpPr>
            <a:spLocks noGrp="1"/>
          </p:cNvSpPr>
          <p:nvPr>
            <p:ph type="dt" sz="half" idx="10"/>
          </p:nvPr>
        </p:nvSpPr>
        <p:spPr/>
        <p:txBody>
          <a:bodyPr/>
          <a:lstStyle/>
          <a:p>
            <a:fld id="{160FE109-D549-48E1-9AC0-88A28FCC05A2}" type="datetime1">
              <a:rPr lang="en-GB" smtClean="0"/>
              <a:t>21/03/2024</a:t>
            </a:fld>
            <a:endParaRPr lang="en-GB"/>
          </a:p>
        </p:txBody>
      </p:sp>
      <p:sp>
        <p:nvSpPr>
          <p:cNvPr id="3" name="Footer Placeholder 2">
            <a:extLst>
              <a:ext uri="{FF2B5EF4-FFF2-40B4-BE49-F238E27FC236}">
                <a16:creationId xmlns:a16="http://schemas.microsoft.com/office/drawing/2014/main" id="{889A293D-86F4-467C-A6B2-024611FA1E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759A11-3108-4192-81AD-C415E05429B6}"/>
              </a:ext>
            </a:extLst>
          </p:cNvPr>
          <p:cNvSpPr>
            <a:spLocks noGrp="1"/>
          </p:cNvSpPr>
          <p:nvPr>
            <p:ph type="sldNum" sz="quarter" idx="12"/>
          </p:nvPr>
        </p:nvSpPr>
        <p:spPr/>
        <p:txBody>
          <a:bodyPr/>
          <a:lstStyle/>
          <a:p>
            <a:fld id="{67DE1CF8-1877-4310-8670-A269E8016CAC}" type="slidenum">
              <a:rPr lang="en-GB" smtClean="0"/>
              <a:t>‹#›</a:t>
            </a:fld>
            <a:endParaRPr lang="en-GB"/>
          </a:p>
        </p:txBody>
      </p:sp>
    </p:spTree>
    <p:extLst>
      <p:ext uri="{BB962C8B-B14F-4D97-AF65-F5344CB8AC3E}">
        <p14:creationId xmlns:p14="http://schemas.microsoft.com/office/powerpoint/2010/main" val="2691913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1844829"/>
            <a:ext cx="11521280" cy="1470025"/>
          </a:xfrm>
        </p:spPr>
        <p:txBody>
          <a:bodyPr anchor="b">
            <a:normAutofit/>
          </a:bodyPr>
          <a:lstStyle>
            <a:lvl1pPr algn="l">
              <a:defRPr sz="3600">
                <a:solidFill>
                  <a:srgbClr val="9A1D2B"/>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35360" y="3356992"/>
            <a:ext cx="11521280" cy="1752600"/>
          </a:xfrm>
        </p:spPr>
        <p:txBody>
          <a:bodyPr/>
          <a:lstStyle>
            <a:lvl1pPr marL="0" indent="0" algn="l">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Footer Placeholder 4"/>
          <p:cNvSpPr>
            <a:spLocks noGrp="1"/>
          </p:cNvSpPr>
          <p:nvPr>
            <p:ph type="ftr" sz="quarter" idx="10"/>
          </p:nvPr>
        </p:nvSpPr>
        <p:spPr/>
        <p:txBody>
          <a:bodyPr/>
          <a:lstStyle>
            <a:lvl1pPr>
              <a:defRPr/>
            </a:lvl1pPr>
          </a:lstStyle>
          <a:p>
            <a:pPr>
              <a:defRPr/>
            </a:pPr>
            <a:r>
              <a:rPr lang="en-GB"/>
              <a:t>Population Health Sciences</a:t>
            </a:r>
          </a:p>
        </p:txBody>
      </p:sp>
      <p:sp>
        <p:nvSpPr>
          <p:cNvPr id="5" name="Slide Number Placeholder 5"/>
          <p:cNvSpPr>
            <a:spLocks noGrp="1"/>
          </p:cNvSpPr>
          <p:nvPr>
            <p:ph type="sldNum" sz="quarter" idx="11"/>
          </p:nvPr>
        </p:nvSpPr>
        <p:spPr/>
        <p:txBody>
          <a:bodyPr/>
          <a:lstStyle>
            <a:lvl1pPr>
              <a:defRPr/>
            </a:lvl1pPr>
          </a:lstStyle>
          <a:p>
            <a:fld id="{D79D0AA6-40CB-704B-A630-1D453835CEAA}" type="slidenum">
              <a:rPr lang="en-GB" altLang="en-US"/>
              <a:pPr/>
              <a:t>‹#›</a:t>
            </a:fld>
            <a:endParaRPr lang="en-GB" altLang="en-US"/>
          </a:p>
        </p:txBody>
      </p:sp>
      <p:sp>
        <p:nvSpPr>
          <p:cNvPr id="6" name="Date Placeholder 6"/>
          <p:cNvSpPr>
            <a:spLocks noGrp="1"/>
          </p:cNvSpPr>
          <p:nvPr>
            <p:ph type="dt" sz="half" idx="12"/>
          </p:nvPr>
        </p:nvSpPr>
        <p:spPr/>
        <p:txBody>
          <a:bodyPr/>
          <a:lstStyle>
            <a:lvl1pPr>
              <a:defRPr/>
            </a:lvl1pPr>
          </a:lstStyle>
          <a:p>
            <a:r>
              <a:rPr lang="en-US" altLang="en-US"/>
              <a:t>Bristol Medical School </a:t>
            </a:r>
            <a:endParaRPr lang="en-GB" altLang="en-US"/>
          </a:p>
        </p:txBody>
      </p:sp>
    </p:spTree>
    <p:extLst>
      <p:ext uri="{BB962C8B-B14F-4D97-AF65-F5344CB8AC3E}">
        <p14:creationId xmlns:p14="http://schemas.microsoft.com/office/powerpoint/2010/main" val="1762470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 White a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EC0E44-31DD-4789-86DE-B6E31155F116}"/>
              </a:ext>
            </a:extLst>
          </p:cNvPr>
          <p:cNvSpPr/>
          <p:nvPr userDrawn="1"/>
        </p:nvSpPr>
        <p:spPr>
          <a:xfrm>
            <a:off x="7611533" y="-4233"/>
            <a:ext cx="4580467" cy="6862233"/>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3C8C1A-1BF5-4B59-AC3C-73632A8AD884}"/>
              </a:ext>
            </a:extLst>
          </p:cNvPr>
          <p:cNvSpPr>
            <a:spLocks noGrp="1"/>
          </p:cNvSpPr>
          <p:nvPr>
            <p:ph type="ctrTitle"/>
          </p:nvPr>
        </p:nvSpPr>
        <p:spPr>
          <a:xfrm>
            <a:off x="494400" y="2131200"/>
            <a:ext cx="7012800" cy="1468800"/>
          </a:xfrm>
        </p:spPr>
        <p:txBody>
          <a:bodyPr anchor="b"/>
          <a:lstStyle>
            <a:lvl1pPr algn="l">
              <a:defRPr sz="5867"/>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519FAE3-5BF7-4965-9A39-4DF10150BF31}"/>
              </a:ext>
            </a:extLst>
          </p:cNvPr>
          <p:cNvSpPr>
            <a:spLocks noGrp="1"/>
          </p:cNvSpPr>
          <p:nvPr>
            <p:ph type="subTitle" idx="1"/>
          </p:nvPr>
        </p:nvSpPr>
        <p:spPr>
          <a:xfrm>
            <a:off x="494400" y="3602037"/>
            <a:ext cx="7012800" cy="1752000"/>
          </a:xfrm>
        </p:spPr>
        <p:txBody>
          <a:bodyPr>
            <a:normAutofit/>
          </a:bodyPr>
          <a:lstStyle>
            <a:lvl1pPr marL="0" indent="0" algn="l">
              <a:buNone/>
              <a:defRPr sz="2667"/>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F2C72EC3-CD0E-4DAF-AFA9-AA5AC3F2F43E}"/>
              </a:ext>
            </a:extLst>
          </p:cNvPr>
          <p:cNvSpPr>
            <a:spLocks noGrp="1"/>
          </p:cNvSpPr>
          <p:nvPr>
            <p:ph type="dt" sz="half" idx="10"/>
          </p:nvPr>
        </p:nvSpPr>
        <p:spPr/>
        <p:txBody>
          <a:bodyPr/>
          <a:lstStyle/>
          <a:p>
            <a:fld id="{D99D62B8-D7ED-4B07-9A04-1E3FEAB2A48C}" type="datetime1">
              <a:rPr lang="en-GB" smtClean="0"/>
              <a:t>21/03/2024</a:t>
            </a:fld>
            <a:endParaRPr lang="en-GB"/>
          </a:p>
        </p:txBody>
      </p:sp>
      <p:sp>
        <p:nvSpPr>
          <p:cNvPr id="5" name="Footer Placeholder 4">
            <a:extLst>
              <a:ext uri="{FF2B5EF4-FFF2-40B4-BE49-F238E27FC236}">
                <a16:creationId xmlns:a16="http://schemas.microsoft.com/office/drawing/2014/main" id="{F28B6EE9-35CE-4EDE-8C2A-8C22D6E56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43E84B-B0A3-4B16-A256-83DF69693842}"/>
              </a:ext>
            </a:extLst>
          </p:cNvPr>
          <p:cNvSpPr>
            <a:spLocks noGrp="1"/>
          </p:cNvSpPr>
          <p:nvPr>
            <p:ph type="sldNum" sz="quarter" idx="12"/>
          </p:nvPr>
        </p:nvSpPr>
        <p:spPr/>
        <p:txBody>
          <a:bodyPr/>
          <a:lstStyle/>
          <a:p>
            <a:fld id="{67DE1CF8-1877-4310-8670-A269E8016CAC}" type="slidenum">
              <a:rPr lang="en-GB" smtClean="0"/>
              <a:t>‹#›</a:t>
            </a:fld>
            <a:endParaRPr lang="en-GB"/>
          </a:p>
        </p:txBody>
      </p:sp>
      <p:sp>
        <p:nvSpPr>
          <p:cNvPr id="9" name="Text Placeholder 8">
            <a:extLst>
              <a:ext uri="{FF2B5EF4-FFF2-40B4-BE49-F238E27FC236}">
                <a16:creationId xmlns:a16="http://schemas.microsoft.com/office/drawing/2014/main" id="{B31D6D51-0B2F-EE4F-A57F-A63BF66DADA2}"/>
              </a:ext>
            </a:extLst>
          </p:cNvPr>
          <p:cNvSpPr>
            <a:spLocks noGrp="1"/>
          </p:cNvSpPr>
          <p:nvPr>
            <p:ph type="body" sz="quarter" idx="13" hasCustomPrompt="1"/>
          </p:nvPr>
        </p:nvSpPr>
        <p:spPr>
          <a:xfrm>
            <a:off x="513600" y="6105600"/>
            <a:ext cx="4646400" cy="604800"/>
          </a:xfrm>
        </p:spPr>
        <p:txBody>
          <a:bodyPr>
            <a:noAutofit/>
          </a:bodyPr>
          <a:lstStyle>
            <a:lvl1pPr marL="0" indent="0">
              <a:lnSpc>
                <a:spcPct val="100000"/>
              </a:lnSpc>
              <a:buNone/>
              <a:defRPr sz="3067">
                <a:solidFill>
                  <a:srgbClr val="A91F2E"/>
                </a:solidFill>
                <a:latin typeface="Rockwell" panose="02060603020205020403" pitchFamily="18" charset="77"/>
              </a:defRPr>
            </a:lvl1pPr>
          </a:lstStyle>
          <a:p>
            <a:pPr lvl="0"/>
            <a:r>
              <a:rPr lang="en-US" dirty="0"/>
              <a:t>bristol.ac.uk/&lt;add </a:t>
            </a:r>
            <a:r>
              <a:rPr lang="en-US" dirty="0" err="1"/>
              <a:t>url</a:t>
            </a:r>
            <a:r>
              <a:rPr lang="en-US" dirty="0"/>
              <a:t>&gt;</a:t>
            </a:r>
            <a:endParaRPr lang="en-GB" dirty="0"/>
          </a:p>
        </p:txBody>
      </p:sp>
    </p:spTree>
    <p:extLst>
      <p:ext uri="{BB962C8B-B14F-4D97-AF65-F5344CB8AC3E}">
        <p14:creationId xmlns:p14="http://schemas.microsoft.com/office/powerpoint/2010/main" val="198487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a:extLst>
              <a:ext uri="{FF2B5EF4-FFF2-40B4-BE49-F238E27FC236}">
                <a16:creationId xmlns:a16="http://schemas.microsoft.com/office/drawing/2014/main" id="{818A57B3-5EA3-0858-C334-2405FE6A773C}"/>
              </a:ext>
            </a:extLst>
          </p:cNvPr>
          <p:cNvSpPr>
            <a:spLocks noGrp="1"/>
          </p:cNvSpPr>
          <p:nvPr>
            <p:ph type="dt" sz="half" idx="10"/>
          </p:nvPr>
        </p:nvSpPr>
        <p:spPr/>
        <p:txBody>
          <a:bodyPr/>
          <a:lstStyle>
            <a:lvl1pPr>
              <a:defRPr/>
            </a:lvl1pPr>
          </a:lstStyle>
          <a:p>
            <a:pPr>
              <a:defRPr/>
            </a:pPr>
            <a:fld id="{A60B3235-8E15-4D19-846B-8EAC38C7E21A}" type="datetimeFigureOut">
              <a:rPr lang="es-ES"/>
              <a:pPr>
                <a:defRPr/>
              </a:pPr>
              <a:t>21/3/24</a:t>
            </a:fld>
            <a:endParaRPr lang="es-ES"/>
          </a:p>
        </p:txBody>
      </p:sp>
      <p:sp>
        <p:nvSpPr>
          <p:cNvPr id="5" name="Footer Placeholder 4">
            <a:extLst>
              <a:ext uri="{FF2B5EF4-FFF2-40B4-BE49-F238E27FC236}">
                <a16:creationId xmlns:a16="http://schemas.microsoft.com/office/drawing/2014/main" id="{46BD440B-BE99-1EE4-1C3C-72E547A4486D}"/>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id="{F61185F7-67B7-9E42-B004-3FE20914171B}"/>
              </a:ext>
            </a:extLst>
          </p:cNvPr>
          <p:cNvSpPr>
            <a:spLocks noGrp="1"/>
          </p:cNvSpPr>
          <p:nvPr>
            <p:ph type="sldNum" sz="quarter" idx="12"/>
          </p:nvPr>
        </p:nvSpPr>
        <p:spPr/>
        <p:txBody>
          <a:bodyPr/>
          <a:lstStyle>
            <a:lvl1pPr>
              <a:defRPr/>
            </a:lvl1pPr>
          </a:lstStyle>
          <a:p>
            <a:pPr>
              <a:defRPr/>
            </a:pPr>
            <a:fld id="{EFC96A93-8D00-40B4-95BB-604DCE1D7257}" type="slidenum">
              <a:rPr lang="es-ES"/>
              <a:pPr>
                <a:defRPr/>
              </a:pPr>
              <a:t>‹#›</a:t>
            </a:fld>
            <a:endParaRPr lang="es-ES"/>
          </a:p>
        </p:txBody>
      </p:sp>
    </p:spTree>
    <p:extLst>
      <p:ext uri="{BB962C8B-B14F-4D97-AF65-F5344CB8AC3E}">
        <p14:creationId xmlns:p14="http://schemas.microsoft.com/office/powerpoint/2010/main" val="295390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B891EDA4-8174-655A-36C5-F23A149012C8}"/>
              </a:ext>
            </a:extLst>
          </p:cNvPr>
          <p:cNvSpPr>
            <a:spLocks noGrp="1"/>
          </p:cNvSpPr>
          <p:nvPr>
            <p:ph type="dt" sz="half" idx="10"/>
          </p:nvPr>
        </p:nvSpPr>
        <p:spPr/>
        <p:txBody>
          <a:bodyPr/>
          <a:lstStyle>
            <a:lvl1pPr>
              <a:defRPr/>
            </a:lvl1pPr>
          </a:lstStyle>
          <a:p>
            <a:pPr>
              <a:defRPr/>
            </a:pPr>
            <a:fld id="{F7C845A2-18E0-4B18-95C5-5F21FAB584A7}" type="datetimeFigureOut">
              <a:rPr lang="es-ES"/>
              <a:pPr>
                <a:defRPr/>
              </a:pPr>
              <a:t>21/3/24</a:t>
            </a:fld>
            <a:endParaRPr lang="es-ES"/>
          </a:p>
        </p:txBody>
      </p:sp>
      <p:sp>
        <p:nvSpPr>
          <p:cNvPr id="6" name="Footer Placeholder 4">
            <a:extLst>
              <a:ext uri="{FF2B5EF4-FFF2-40B4-BE49-F238E27FC236}">
                <a16:creationId xmlns:a16="http://schemas.microsoft.com/office/drawing/2014/main" id="{B7931E8F-23BF-09BB-9442-9285D971D306}"/>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ED4C9A3F-3A30-47D4-BB46-29ABE6ED91DD}"/>
              </a:ext>
            </a:extLst>
          </p:cNvPr>
          <p:cNvSpPr>
            <a:spLocks noGrp="1"/>
          </p:cNvSpPr>
          <p:nvPr>
            <p:ph type="sldNum" sz="quarter" idx="12"/>
          </p:nvPr>
        </p:nvSpPr>
        <p:spPr/>
        <p:txBody>
          <a:bodyPr/>
          <a:lstStyle>
            <a:lvl1pPr>
              <a:defRPr/>
            </a:lvl1pPr>
          </a:lstStyle>
          <a:p>
            <a:pPr>
              <a:defRPr/>
            </a:pPr>
            <a:fld id="{FFB9A063-8C6F-4125-A6BE-482F2899502D}" type="slidenum">
              <a:rPr lang="es-ES"/>
              <a:pPr>
                <a:defRPr/>
              </a:pPr>
              <a:t>‹#›</a:t>
            </a:fld>
            <a:endParaRPr lang="es-ES"/>
          </a:p>
        </p:txBody>
      </p:sp>
    </p:spTree>
    <p:extLst>
      <p:ext uri="{BB962C8B-B14F-4D97-AF65-F5344CB8AC3E}">
        <p14:creationId xmlns:p14="http://schemas.microsoft.com/office/powerpoint/2010/main" val="1916325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A6931800-8571-DC91-9E44-4EE6B2A0849A}"/>
              </a:ext>
            </a:extLst>
          </p:cNvPr>
          <p:cNvSpPr>
            <a:spLocks noGrp="1"/>
          </p:cNvSpPr>
          <p:nvPr>
            <p:ph type="dt" sz="half" idx="10"/>
          </p:nvPr>
        </p:nvSpPr>
        <p:spPr/>
        <p:txBody>
          <a:bodyPr/>
          <a:lstStyle>
            <a:lvl1pPr>
              <a:defRPr/>
            </a:lvl1pPr>
          </a:lstStyle>
          <a:p>
            <a:pPr>
              <a:defRPr/>
            </a:pPr>
            <a:fld id="{8551D50A-99AA-473D-8ED3-EAC511BFCA0D}" type="datetimeFigureOut">
              <a:rPr lang="es-ES"/>
              <a:pPr>
                <a:defRPr/>
              </a:pPr>
              <a:t>21/3/24</a:t>
            </a:fld>
            <a:endParaRPr lang="es-ES"/>
          </a:p>
        </p:txBody>
      </p:sp>
      <p:sp>
        <p:nvSpPr>
          <p:cNvPr id="8" name="Footer Placeholder 4">
            <a:extLst>
              <a:ext uri="{FF2B5EF4-FFF2-40B4-BE49-F238E27FC236}">
                <a16:creationId xmlns:a16="http://schemas.microsoft.com/office/drawing/2014/main" id="{F31883A9-A4A3-9A91-5E37-AECDC6AC657A}"/>
              </a:ext>
            </a:extLst>
          </p:cNvPr>
          <p:cNvSpPr>
            <a:spLocks noGrp="1"/>
          </p:cNvSpPr>
          <p:nvPr>
            <p:ph type="ftr" sz="quarter" idx="11"/>
          </p:nvPr>
        </p:nvSpPr>
        <p:spPr/>
        <p:txBody>
          <a:bodyPr/>
          <a:lstStyle>
            <a:lvl1pPr>
              <a:defRPr/>
            </a:lvl1pPr>
          </a:lstStyle>
          <a:p>
            <a:pPr>
              <a:defRPr/>
            </a:pPr>
            <a:endParaRPr lang="es-ES"/>
          </a:p>
        </p:txBody>
      </p:sp>
      <p:sp>
        <p:nvSpPr>
          <p:cNvPr id="9" name="Slide Number Placeholder 5">
            <a:extLst>
              <a:ext uri="{FF2B5EF4-FFF2-40B4-BE49-F238E27FC236}">
                <a16:creationId xmlns:a16="http://schemas.microsoft.com/office/drawing/2014/main" id="{C04983D6-1CD2-9F9B-45E1-95C0DCC0F5C2}"/>
              </a:ext>
            </a:extLst>
          </p:cNvPr>
          <p:cNvSpPr>
            <a:spLocks noGrp="1"/>
          </p:cNvSpPr>
          <p:nvPr>
            <p:ph type="sldNum" sz="quarter" idx="12"/>
          </p:nvPr>
        </p:nvSpPr>
        <p:spPr/>
        <p:txBody>
          <a:bodyPr/>
          <a:lstStyle>
            <a:lvl1pPr>
              <a:defRPr/>
            </a:lvl1pPr>
          </a:lstStyle>
          <a:p>
            <a:pPr>
              <a:defRPr/>
            </a:pPr>
            <a:fld id="{54F9049F-18A3-4592-9F07-442BE19268DE}" type="slidenum">
              <a:rPr lang="es-ES"/>
              <a:pPr>
                <a:defRPr/>
              </a:pPr>
              <a:t>‹#›</a:t>
            </a:fld>
            <a:endParaRPr lang="es-ES"/>
          </a:p>
        </p:txBody>
      </p:sp>
    </p:spTree>
    <p:extLst>
      <p:ext uri="{BB962C8B-B14F-4D97-AF65-F5344CB8AC3E}">
        <p14:creationId xmlns:p14="http://schemas.microsoft.com/office/powerpoint/2010/main" val="2943495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A0B9A75E-D37C-3D52-282F-ED5E19DFF093}"/>
              </a:ext>
            </a:extLst>
          </p:cNvPr>
          <p:cNvSpPr>
            <a:spLocks noGrp="1"/>
          </p:cNvSpPr>
          <p:nvPr>
            <p:ph type="dt" sz="half" idx="10"/>
          </p:nvPr>
        </p:nvSpPr>
        <p:spPr/>
        <p:txBody>
          <a:bodyPr/>
          <a:lstStyle>
            <a:lvl1pPr>
              <a:defRPr/>
            </a:lvl1pPr>
          </a:lstStyle>
          <a:p>
            <a:pPr>
              <a:defRPr/>
            </a:pPr>
            <a:fld id="{60428B69-712A-41ED-9E9B-AC59DF3C8022}" type="datetimeFigureOut">
              <a:rPr lang="es-ES"/>
              <a:pPr>
                <a:defRPr/>
              </a:pPr>
              <a:t>21/3/24</a:t>
            </a:fld>
            <a:endParaRPr lang="es-ES"/>
          </a:p>
        </p:txBody>
      </p:sp>
      <p:sp>
        <p:nvSpPr>
          <p:cNvPr id="4" name="Footer Placeholder 4">
            <a:extLst>
              <a:ext uri="{FF2B5EF4-FFF2-40B4-BE49-F238E27FC236}">
                <a16:creationId xmlns:a16="http://schemas.microsoft.com/office/drawing/2014/main" id="{CCDCB558-8D26-89DC-6E6E-C213CA44D7B9}"/>
              </a:ext>
            </a:extLst>
          </p:cNvPr>
          <p:cNvSpPr>
            <a:spLocks noGrp="1"/>
          </p:cNvSpPr>
          <p:nvPr>
            <p:ph type="ftr" sz="quarter" idx="11"/>
          </p:nvPr>
        </p:nvSpPr>
        <p:spPr/>
        <p:txBody>
          <a:bodyPr/>
          <a:lstStyle>
            <a:lvl1pPr>
              <a:defRPr/>
            </a:lvl1pPr>
          </a:lstStyle>
          <a:p>
            <a:pPr>
              <a:defRPr/>
            </a:pPr>
            <a:endParaRPr lang="es-ES"/>
          </a:p>
        </p:txBody>
      </p:sp>
      <p:sp>
        <p:nvSpPr>
          <p:cNvPr id="5" name="Slide Number Placeholder 5">
            <a:extLst>
              <a:ext uri="{FF2B5EF4-FFF2-40B4-BE49-F238E27FC236}">
                <a16:creationId xmlns:a16="http://schemas.microsoft.com/office/drawing/2014/main" id="{9959D178-AE6A-B9D4-A483-A15455632665}"/>
              </a:ext>
            </a:extLst>
          </p:cNvPr>
          <p:cNvSpPr>
            <a:spLocks noGrp="1"/>
          </p:cNvSpPr>
          <p:nvPr>
            <p:ph type="sldNum" sz="quarter" idx="12"/>
          </p:nvPr>
        </p:nvSpPr>
        <p:spPr/>
        <p:txBody>
          <a:bodyPr/>
          <a:lstStyle>
            <a:lvl1pPr>
              <a:defRPr/>
            </a:lvl1pPr>
          </a:lstStyle>
          <a:p>
            <a:pPr>
              <a:defRPr/>
            </a:pPr>
            <a:fld id="{1630EA4A-97A6-40BE-8B21-0E989F4D6306}" type="slidenum">
              <a:rPr lang="es-ES"/>
              <a:pPr>
                <a:defRPr/>
              </a:pPr>
              <a:t>‹#›</a:t>
            </a:fld>
            <a:endParaRPr lang="es-ES"/>
          </a:p>
        </p:txBody>
      </p:sp>
    </p:spTree>
    <p:extLst>
      <p:ext uri="{BB962C8B-B14F-4D97-AF65-F5344CB8AC3E}">
        <p14:creationId xmlns:p14="http://schemas.microsoft.com/office/powerpoint/2010/main" val="401306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E3EB79-522C-85A8-5F7D-6627775E774F}"/>
              </a:ext>
            </a:extLst>
          </p:cNvPr>
          <p:cNvSpPr>
            <a:spLocks noGrp="1"/>
          </p:cNvSpPr>
          <p:nvPr>
            <p:ph type="dt" sz="half" idx="10"/>
          </p:nvPr>
        </p:nvSpPr>
        <p:spPr/>
        <p:txBody>
          <a:bodyPr/>
          <a:lstStyle>
            <a:lvl1pPr>
              <a:defRPr/>
            </a:lvl1pPr>
          </a:lstStyle>
          <a:p>
            <a:pPr>
              <a:defRPr/>
            </a:pPr>
            <a:fld id="{6CA9E410-17AC-47BE-A927-685B21138FA8}" type="datetimeFigureOut">
              <a:rPr lang="es-ES"/>
              <a:pPr>
                <a:defRPr/>
              </a:pPr>
              <a:t>21/3/24</a:t>
            </a:fld>
            <a:endParaRPr lang="es-ES"/>
          </a:p>
        </p:txBody>
      </p:sp>
      <p:sp>
        <p:nvSpPr>
          <p:cNvPr id="3" name="Footer Placeholder 4">
            <a:extLst>
              <a:ext uri="{FF2B5EF4-FFF2-40B4-BE49-F238E27FC236}">
                <a16:creationId xmlns:a16="http://schemas.microsoft.com/office/drawing/2014/main" id="{4774993F-D709-A87E-E360-31B2CF946DBA}"/>
              </a:ext>
            </a:extLst>
          </p:cNvPr>
          <p:cNvSpPr>
            <a:spLocks noGrp="1"/>
          </p:cNvSpPr>
          <p:nvPr>
            <p:ph type="ftr" sz="quarter" idx="11"/>
          </p:nvPr>
        </p:nvSpPr>
        <p:spPr/>
        <p:txBody>
          <a:bodyPr/>
          <a:lstStyle>
            <a:lvl1pPr>
              <a:defRPr/>
            </a:lvl1pPr>
          </a:lstStyle>
          <a:p>
            <a:pPr>
              <a:defRPr/>
            </a:pPr>
            <a:endParaRPr lang="es-ES"/>
          </a:p>
        </p:txBody>
      </p:sp>
      <p:sp>
        <p:nvSpPr>
          <p:cNvPr id="4" name="Slide Number Placeholder 5">
            <a:extLst>
              <a:ext uri="{FF2B5EF4-FFF2-40B4-BE49-F238E27FC236}">
                <a16:creationId xmlns:a16="http://schemas.microsoft.com/office/drawing/2014/main" id="{BFAAF5C4-A4B8-F39C-B920-48B89A90D5C8}"/>
              </a:ext>
            </a:extLst>
          </p:cNvPr>
          <p:cNvSpPr>
            <a:spLocks noGrp="1"/>
          </p:cNvSpPr>
          <p:nvPr>
            <p:ph type="sldNum" sz="quarter" idx="12"/>
          </p:nvPr>
        </p:nvSpPr>
        <p:spPr/>
        <p:txBody>
          <a:bodyPr/>
          <a:lstStyle>
            <a:lvl1pPr>
              <a:defRPr/>
            </a:lvl1pPr>
          </a:lstStyle>
          <a:p>
            <a:pPr>
              <a:defRPr/>
            </a:pPr>
            <a:fld id="{40491881-4F5B-44B0-BADC-C8CEE3BCAAD1}" type="slidenum">
              <a:rPr lang="es-ES"/>
              <a:pPr>
                <a:defRPr/>
              </a:pPr>
              <a:t>‹#›</a:t>
            </a:fld>
            <a:endParaRPr lang="es-ES"/>
          </a:p>
        </p:txBody>
      </p:sp>
    </p:spTree>
    <p:extLst>
      <p:ext uri="{BB962C8B-B14F-4D97-AF65-F5344CB8AC3E}">
        <p14:creationId xmlns:p14="http://schemas.microsoft.com/office/powerpoint/2010/main" val="251271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F5A6E596-05C3-C34A-DEBB-F1F9BE1988E7}"/>
              </a:ext>
            </a:extLst>
          </p:cNvPr>
          <p:cNvSpPr>
            <a:spLocks noGrp="1"/>
          </p:cNvSpPr>
          <p:nvPr>
            <p:ph type="dt" sz="half" idx="10"/>
          </p:nvPr>
        </p:nvSpPr>
        <p:spPr/>
        <p:txBody>
          <a:bodyPr/>
          <a:lstStyle>
            <a:lvl1pPr>
              <a:defRPr/>
            </a:lvl1pPr>
          </a:lstStyle>
          <a:p>
            <a:pPr>
              <a:defRPr/>
            </a:pPr>
            <a:fld id="{E6F39D60-F8C0-4197-A998-0B1905264147}" type="datetimeFigureOut">
              <a:rPr lang="es-ES"/>
              <a:pPr>
                <a:defRPr/>
              </a:pPr>
              <a:t>21/3/24</a:t>
            </a:fld>
            <a:endParaRPr lang="es-ES"/>
          </a:p>
        </p:txBody>
      </p:sp>
      <p:sp>
        <p:nvSpPr>
          <p:cNvPr id="6" name="Footer Placeholder 4">
            <a:extLst>
              <a:ext uri="{FF2B5EF4-FFF2-40B4-BE49-F238E27FC236}">
                <a16:creationId xmlns:a16="http://schemas.microsoft.com/office/drawing/2014/main" id="{AF157305-9999-1DDA-54A4-24516892CD7A}"/>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82934122-D22B-FC6C-42E1-339B0D1CC1C6}"/>
              </a:ext>
            </a:extLst>
          </p:cNvPr>
          <p:cNvSpPr>
            <a:spLocks noGrp="1"/>
          </p:cNvSpPr>
          <p:nvPr>
            <p:ph type="sldNum" sz="quarter" idx="12"/>
          </p:nvPr>
        </p:nvSpPr>
        <p:spPr/>
        <p:txBody>
          <a:bodyPr/>
          <a:lstStyle>
            <a:lvl1pPr>
              <a:defRPr/>
            </a:lvl1pPr>
          </a:lstStyle>
          <a:p>
            <a:pPr>
              <a:defRPr/>
            </a:pPr>
            <a:fld id="{81AAB53B-B522-4260-99B0-68D022B0B5E2}" type="slidenum">
              <a:rPr lang="es-ES"/>
              <a:pPr>
                <a:defRPr/>
              </a:pPr>
              <a:t>‹#›</a:t>
            </a:fld>
            <a:endParaRPr lang="es-ES"/>
          </a:p>
        </p:txBody>
      </p:sp>
    </p:spTree>
    <p:extLst>
      <p:ext uri="{BB962C8B-B14F-4D97-AF65-F5344CB8AC3E}">
        <p14:creationId xmlns:p14="http://schemas.microsoft.com/office/powerpoint/2010/main" val="62287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3">
            <a:extLst>
              <a:ext uri="{FF2B5EF4-FFF2-40B4-BE49-F238E27FC236}">
                <a16:creationId xmlns:a16="http://schemas.microsoft.com/office/drawing/2014/main" id="{EA0E9F63-2803-3384-CF60-2DA844BAA8F4}"/>
              </a:ext>
            </a:extLst>
          </p:cNvPr>
          <p:cNvSpPr>
            <a:spLocks noGrp="1"/>
          </p:cNvSpPr>
          <p:nvPr>
            <p:ph type="dt" sz="half" idx="10"/>
          </p:nvPr>
        </p:nvSpPr>
        <p:spPr/>
        <p:txBody>
          <a:bodyPr/>
          <a:lstStyle>
            <a:lvl1pPr>
              <a:defRPr/>
            </a:lvl1pPr>
          </a:lstStyle>
          <a:p>
            <a:pPr>
              <a:defRPr/>
            </a:pPr>
            <a:fld id="{61733EC4-8532-4EB4-AFB6-D65F3C950066}" type="datetimeFigureOut">
              <a:rPr lang="es-ES"/>
              <a:pPr>
                <a:defRPr/>
              </a:pPr>
              <a:t>21/3/24</a:t>
            </a:fld>
            <a:endParaRPr lang="es-ES"/>
          </a:p>
        </p:txBody>
      </p:sp>
      <p:sp>
        <p:nvSpPr>
          <p:cNvPr id="6" name="Footer Placeholder 4">
            <a:extLst>
              <a:ext uri="{FF2B5EF4-FFF2-40B4-BE49-F238E27FC236}">
                <a16:creationId xmlns:a16="http://schemas.microsoft.com/office/drawing/2014/main" id="{315C3AE9-2E02-A926-23DA-859F92B22475}"/>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5">
            <a:extLst>
              <a:ext uri="{FF2B5EF4-FFF2-40B4-BE49-F238E27FC236}">
                <a16:creationId xmlns:a16="http://schemas.microsoft.com/office/drawing/2014/main" id="{3740CF10-6936-1F0E-4EE3-25A12098AFCA}"/>
              </a:ext>
            </a:extLst>
          </p:cNvPr>
          <p:cNvSpPr>
            <a:spLocks noGrp="1"/>
          </p:cNvSpPr>
          <p:nvPr>
            <p:ph type="sldNum" sz="quarter" idx="12"/>
          </p:nvPr>
        </p:nvSpPr>
        <p:spPr/>
        <p:txBody>
          <a:bodyPr/>
          <a:lstStyle>
            <a:lvl1pPr>
              <a:defRPr/>
            </a:lvl1pPr>
          </a:lstStyle>
          <a:p>
            <a:pPr>
              <a:defRPr/>
            </a:pPr>
            <a:fld id="{BA583522-C733-4D2A-B1F1-D073CD953974}" type="slidenum">
              <a:rPr lang="es-ES"/>
              <a:pPr>
                <a:defRPr/>
              </a:pPr>
              <a:t>‹#›</a:t>
            </a:fld>
            <a:endParaRPr lang="es-ES"/>
          </a:p>
        </p:txBody>
      </p:sp>
    </p:spTree>
    <p:extLst>
      <p:ext uri="{BB962C8B-B14F-4D97-AF65-F5344CB8AC3E}">
        <p14:creationId xmlns:p14="http://schemas.microsoft.com/office/powerpoint/2010/main" val="43931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51E3336-36FC-C79C-FD58-2D92B49B6CD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hu-HU"/>
              <a:t>Haga clic para modificar el estilo de título del patrón</a:t>
            </a:r>
            <a:endParaRPr lang="en-US" altLang="hu-HU"/>
          </a:p>
        </p:txBody>
      </p:sp>
      <p:sp>
        <p:nvSpPr>
          <p:cNvPr id="1027" name="Text Placeholder 2">
            <a:extLst>
              <a:ext uri="{FF2B5EF4-FFF2-40B4-BE49-F238E27FC236}">
                <a16:creationId xmlns:a16="http://schemas.microsoft.com/office/drawing/2014/main" id="{40773726-37E2-93AD-CE8A-51BEB7173DD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hu-HU"/>
              <a:t>Haga clic para modificar los estilos de texto del patrón</a:t>
            </a:r>
          </a:p>
          <a:p>
            <a:pPr lvl="1"/>
            <a:r>
              <a:rPr lang="es-ES" altLang="hu-HU"/>
              <a:t>Segundo nivel</a:t>
            </a:r>
          </a:p>
          <a:p>
            <a:pPr lvl="2"/>
            <a:r>
              <a:rPr lang="es-ES" altLang="hu-HU"/>
              <a:t>Tercer nivel</a:t>
            </a:r>
          </a:p>
          <a:p>
            <a:pPr lvl="3"/>
            <a:r>
              <a:rPr lang="es-ES" altLang="hu-HU"/>
              <a:t>Cuarto nivel</a:t>
            </a:r>
          </a:p>
          <a:p>
            <a:pPr lvl="4"/>
            <a:r>
              <a:rPr lang="es-ES" altLang="hu-HU"/>
              <a:t>Quinto nivel</a:t>
            </a:r>
            <a:endParaRPr lang="en-US" altLang="hu-HU"/>
          </a:p>
        </p:txBody>
      </p:sp>
      <p:sp>
        <p:nvSpPr>
          <p:cNvPr id="4" name="Date Placeholder 3">
            <a:extLst>
              <a:ext uri="{FF2B5EF4-FFF2-40B4-BE49-F238E27FC236}">
                <a16:creationId xmlns:a16="http://schemas.microsoft.com/office/drawing/2014/main" id="{AC7DE7E3-75E6-243E-A6D9-D7A6A1C18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5B2C1FC-2541-47F7-A6CD-A813CE0A1B75}" type="datetimeFigureOut">
              <a:rPr lang="es-ES"/>
              <a:pPr>
                <a:defRPr/>
              </a:pPr>
              <a:t>21/3/24</a:t>
            </a:fld>
            <a:endParaRPr lang="es-ES"/>
          </a:p>
        </p:txBody>
      </p:sp>
      <p:sp>
        <p:nvSpPr>
          <p:cNvPr id="5" name="Footer Placeholder 4">
            <a:extLst>
              <a:ext uri="{FF2B5EF4-FFF2-40B4-BE49-F238E27FC236}">
                <a16:creationId xmlns:a16="http://schemas.microsoft.com/office/drawing/2014/main" id="{898BBA15-1A34-0A2D-A072-DB472736A8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Slide Number Placeholder 5">
            <a:extLst>
              <a:ext uri="{FF2B5EF4-FFF2-40B4-BE49-F238E27FC236}">
                <a16:creationId xmlns:a16="http://schemas.microsoft.com/office/drawing/2014/main" id="{4C234D22-E7D0-A6BD-4FAB-48F3BCE821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C393EE31-E5F0-481C-95FF-FC07D68EE333}" type="slidenum">
              <a:rPr lang="es-ES"/>
              <a:pPr>
                <a:defRPr/>
              </a:pPr>
              <a:t>‹#›</a:t>
            </a:fld>
            <a:endParaRPr lang="es-E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7C7EFF-4B85-47B4-9AEE-BAC2AEA4EE42}"/>
              </a:ext>
            </a:extLst>
          </p:cNvPr>
          <p:cNvSpPr>
            <a:spLocks noGrp="1"/>
          </p:cNvSpPr>
          <p:nvPr>
            <p:ph type="title"/>
          </p:nvPr>
        </p:nvSpPr>
        <p:spPr>
          <a:xfrm>
            <a:off x="494400" y="365125"/>
            <a:ext cx="11203200" cy="13255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3BE355A-FC37-40C1-881B-11D9A87A1E61}"/>
              </a:ext>
            </a:extLst>
          </p:cNvPr>
          <p:cNvSpPr>
            <a:spLocks noGrp="1"/>
          </p:cNvSpPr>
          <p:nvPr>
            <p:ph type="body" idx="1"/>
          </p:nvPr>
        </p:nvSpPr>
        <p:spPr>
          <a:xfrm>
            <a:off x="494400" y="1825626"/>
            <a:ext cx="11203200" cy="385988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3AC79F3-7BFD-4B2B-9937-D0CB01C01D76}"/>
              </a:ext>
            </a:extLst>
          </p:cNvPr>
          <p:cNvSpPr>
            <a:spLocks noGrp="1"/>
          </p:cNvSpPr>
          <p:nvPr>
            <p:ph type="dt" sz="half" idx="2"/>
          </p:nvPr>
        </p:nvSpPr>
        <p:spPr>
          <a:xfrm>
            <a:off x="494400" y="5814790"/>
            <a:ext cx="2743200" cy="365125"/>
          </a:xfrm>
          <a:prstGeom prst="rect">
            <a:avLst/>
          </a:prstGeom>
        </p:spPr>
        <p:txBody>
          <a:bodyPr vert="horz" lIns="91440" tIns="45720" rIns="91440" bIns="45720" rtlCol="0" anchor="ctr"/>
          <a:lstStyle>
            <a:lvl1pPr algn="l">
              <a:defRPr sz="1600" b="0">
                <a:solidFill>
                  <a:schemeClr val="tx1"/>
                </a:solidFill>
                <a:latin typeface="Arial" panose="020B0604020202020204" pitchFamily="34" charset="0"/>
                <a:cs typeface="Arial" panose="020B0604020202020204" pitchFamily="34" charset="0"/>
              </a:defRPr>
            </a:lvl1pPr>
          </a:lstStyle>
          <a:p>
            <a:fld id="{54D2579E-D2B3-420A-972D-0CF396453095}" type="datetime1">
              <a:rPr lang="en-GB" smtClean="0"/>
              <a:pPr/>
              <a:t>21/03/2024</a:t>
            </a:fld>
            <a:endParaRPr lang="en-GB" dirty="0"/>
          </a:p>
        </p:txBody>
      </p:sp>
      <p:sp>
        <p:nvSpPr>
          <p:cNvPr id="5" name="Footer Placeholder 4">
            <a:extLst>
              <a:ext uri="{FF2B5EF4-FFF2-40B4-BE49-F238E27FC236}">
                <a16:creationId xmlns:a16="http://schemas.microsoft.com/office/drawing/2014/main" id="{85D0D257-02C6-4B88-B728-A31860AD3CB2}"/>
              </a:ext>
            </a:extLst>
          </p:cNvPr>
          <p:cNvSpPr>
            <a:spLocks noGrp="1"/>
          </p:cNvSpPr>
          <p:nvPr>
            <p:ph type="ftr" sz="quarter" idx="3"/>
          </p:nvPr>
        </p:nvSpPr>
        <p:spPr>
          <a:xfrm>
            <a:off x="8954400" y="5814790"/>
            <a:ext cx="2743200" cy="365125"/>
          </a:xfrm>
          <a:prstGeom prst="rect">
            <a:avLst/>
          </a:prstGeom>
        </p:spPr>
        <p:txBody>
          <a:bodyPr vert="horz" lIns="91440" tIns="45720" rIns="91440" bIns="45720" rtlCol="0" anchor="ctr"/>
          <a:lstStyle>
            <a:lvl1pPr algn="r">
              <a:defRPr sz="1600" b="0">
                <a:solidFill>
                  <a:schemeClr val="tx1"/>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3201B7CE-A778-4036-BB74-3EFF1FE745A8}"/>
              </a:ext>
            </a:extLst>
          </p:cNvPr>
          <p:cNvSpPr>
            <a:spLocks noGrp="1"/>
          </p:cNvSpPr>
          <p:nvPr>
            <p:ph type="sldNum" sz="quarter" idx="4"/>
          </p:nvPr>
        </p:nvSpPr>
        <p:spPr>
          <a:xfrm>
            <a:off x="5762169" y="6362235"/>
            <a:ext cx="720000" cy="365125"/>
          </a:xfrm>
          <a:prstGeom prst="rect">
            <a:avLst/>
          </a:prstGeom>
        </p:spPr>
        <p:txBody>
          <a:bodyPr vert="horz" lIns="91440" tIns="45720" rIns="91440" bIns="45720" rtlCol="0" anchor="ctr"/>
          <a:lstStyle>
            <a:lvl1pPr algn="ctr">
              <a:defRPr sz="1600" b="0">
                <a:solidFill>
                  <a:schemeClr val="tx1"/>
                </a:solidFill>
                <a:latin typeface="Arial" panose="020B0604020202020204" pitchFamily="34" charset="0"/>
                <a:cs typeface="Arial" panose="020B0604020202020204" pitchFamily="34" charset="0"/>
              </a:defRPr>
            </a:lvl1pPr>
          </a:lstStyle>
          <a:p>
            <a:fld id="{67DE1CF8-1877-4310-8670-A269E8016CAC}" type="slidenum">
              <a:rPr lang="en-GB" smtClean="0"/>
              <a:pPr/>
              <a:t>‹#›</a:t>
            </a:fld>
            <a:endParaRPr lang="en-GB" dirty="0"/>
          </a:p>
        </p:txBody>
      </p:sp>
    </p:spTree>
    <p:extLst>
      <p:ext uri="{BB962C8B-B14F-4D97-AF65-F5344CB8AC3E}">
        <p14:creationId xmlns:p14="http://schemas.microsoft.com/office/powerpoint/2010/main" val="22932724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hf sldNum="0" hdr="0" ftr="0" dt="0"/>
  <p:txStyles>
    <p:titleStyle>
      <a:lvl1pPr algn="l" defTabSz="914377" rtl="0" eaLnBrk="1" latinLnBrk="0" hangingPunct="1">
        <a:lnSpc>
          <a:spcPct val="90000"/>
        </a:lnSpc>
        <a:spcBef>
          <a:spcPct val="0"/>
        </a:spcBef>
        <a:buNone/>
        <a:defRPr sz="4267" b="0" kern="1200">
          <a:solidFill>
            <a:schemeClr val="tx1"/>
          </a:solidFill>
          <a:latin typeface="Rockwell" panose="02060603020205020403" pitchFamily="18" charset="77"/>
          <a:ea typeface="+mj-ea"/>
          <a:cs typeface="+mj-cs"/>
        </a:defRPr>
      </a:lvl1pPr>
    </p:titleStyle>
    <p:bodyStyle>
      <a:lvl1pPr marL="228594" indent="-228594" algn="l" defTabSz="914377" rtl="0" eaLnBrk="1" latinLnBrk="0" hangingPunct="1">
        <a:lnSpc>
          <a:spcPct val="90000"/>
        </a:lnSpc>
        <a:spcBef>
          <a:spcPts val="1000"/>
        </a:spcBef>
        <a:buSzPct val="85000"/>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85000"/>
        <a:buFont typeface="Wingdings" panose="05000000000000000000" pitchFamily="2" charset="2"/>
        <a:buChar char="Ø"/>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73000"/>
          </a:schemeClr>
        </a:solidFill>
        <a:effectLst/>
      </p:bgPr>
    </p:bg>
    <p:spTree>
      <p:nvGrpSpPr>
        <p:cNvPr id="1" name=""/>
        <p:cNvGrpSpPr/>
        <p:nvPr/>
      </p:nvGrpSpPr>
      <p:grpSpPr>
        <a:xfrm>
          <a:off x="0" y="0"/>
          <a:ext cx="0" cy="0"/>
          <a:chOff x="0" y="0"/>
          <a:chExt cx="0" cy="0"/>
        </a:xfrm>
      </p:grpSpPr>
      <p:sp>
        <p:nvSpPr>
          <p:cNvPr id="3074" name="CuadroTexto 5">
            <a:extLst>
              <a:ext uri="{FF2B5EF4-FFF2-40B4-BE49-F238E27FC236}">
                <a16:creationId xmlns:a16="http://schemas.microsoft.com/office/drawing/2014/main" id="{45D1B96F-66EA-8521-A884-B2D8EA87484E}"/>
              </a:ext>
            </a:extLst>
          </p:cNvPr>
          <p:cNvSpPr txBox="1">
            <a:spLocks noChangeArrowheads="1"/>
          </p:cNvSpPr>
          <p:nvPr/>
        </p:nvSpPr>
        <p:spPr bwMode="auto">
          <a:xfrm>
            <a:off x="214313" y="342900"/>
            <a:ext cx="8056230" cy="846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7200"/>
              </a:lnSpc>
            </a:pPr>
            <a:r>
              <a:rPr lang="en-US" sz="8800" b="1" dirty="0">
                <a:latin typeface="BentonSansExtraComp Bold" pitchFamily="2" charset="0"/>
              </a:rPr>
              <a:t>LOW DEAD SPACE SYRINGES: ANALYSIS AND BENEFITS FOR PEOPLE WHO INJECT DRUGS</a:t>
            </a:r>
          </a:p>
          <a:p>
            <a:pPr eaLnBrk="1" hangingPunct="1">
              <a:lnSpc>
                <a:spcPts val="7200"/>
              </a:lnSpc>
            </a:pPr>
            <a:endParaRPr lang="hu-HU" altLang="hu-HU" sz="8800" b="1" dirty="0">
              <a:latin typeface="BentonSansExtraComp Bold" pitchFamily="2" charset="0"/>
            </a:endParaRPr>
          </a:p>
          <a:p>
            <a:pPr eaLnBrk="1" hangingPunct="1">
              <a:lnSpc>
                <a:spcPts val="7200"/>
              </a:lnSpc>
            </a:pPr>
            <a:endParaRPr lang="es-ES" altLang="hu-HU" sz="8800" dirty="0"/>
          </a:p>
        </p:txBody>
      </p:sp>
      <p:pic>
        <p:nvPicPr>
          <p:cNvPr id="3075" name="Imagen 7">
            <a:extLst>
              <a:ext uri="{FF2B5EF4-FFF2-40B4-BE49-F238E27FC236}">
                <a16:creationId xmlns:a16="http://schemas.microsoft.com/office/drawing/2014/main" id="{A92583A9-3FF0-9661-D735-5D1BB2946C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763" y="6151563"/>
            <a:ext cx="2936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AFBC-5669-76BD-D846-E44B8011D2B5}"/>
              </a:ext>
            </a:extLst>
          </p:cNvPr>
          <p:cNvSpPr>
            <a:spLocks noGrp="1"/>
          </p:cNvSpPr>
          <p:nvPr>
            <p:ph type="title"/>
          </p:nvPr>
        </p:nvSpPr>
        <p:spPr>
          <a:xfrm>
            <a:off x="602704" y="0"/>
            <a:ext cx="11203200" cy="1325563"/>
          </a:xfrm>
        </p:spPr>
        <p:txBody>
          <a:bodyPr/>
          <a:lstStyle/>
          <a:p>
            <a:r>
              <a:rPr lang="en-US" dirty="0"/>
              <a:t>Mathematical Model</a:t>
            </a:r>
          </a:p>
        </p:txBody>
      </p:sp>
      <p:sp>
        <p:nvSpPr>
          <p:cNvPr id="3" name="Content Placeholder 2">
            <a:extLst>
              <a:ext uri="{FF2B5EF4-FFF2-40B4-BE49-F238E27FC236}">
                <a16:creationId xmlns:a16="http://schemas.microsoft.com/office/drawing/2014/main" id="{14AF904D-9BF1-319B-A2E3-5BA16AD24334}"/>
              </a:ext>
            </a:extLst>
          </p:cNvPr>
          <p:cNvSpPr>
            <a:spLocks noGrp="1"/>
          </p:cNvSpPr>
          <p:nvPr>
            <p:ph idx="1"/>
          </p:nvPr>
        </p:nvSpPr>
        <p:spPr>
          <a:xfrm>
            <a:off x="524720" y="1036578"/>
            <a:ext cx="11667281" cy="4784844"/>
          </a:xfrm>
        </p:spPr>
        <p:txBody>
          <a:bodyPr>
            <a:noAutofit/>
          </a:bodyPr>
          <a:lstStyle/>
          <a:p>
            <a:pPr>
              <a:buFont typeface="Arial" panose="020B0604020202020204" pitchFamily="34" charset="0"/>
              <a:buChar char="•"/>
            </a:pPr>
            <a:r>
              <a:rPr lang="en-GB" sz="1867" dirty="0">
                <a:latin typeface="Nimbus Sans L"/>
                <a:cs typeface="Calibri" panose="020F0502020204030204" pitchFamily="34" charset="0"/>
              </a:rPr>
              <a:t>Dynamic model of HIV and HCV transmission amongst PWID for 19 countries</a:t>
            </a:r>
          </a:p>
          <a:p>
            <a:pPr lvl="1"/>
            <a:r>
              <a:rPr lang="en-GB" sz="1867" dirty="0">
                <a:latin typeface="Nimbus Sans L"/>
                <a:cs typeface="Calibri" panose="020F0502020204030204" pitchFamily="34" charset="0"/>
              </a:rPr>
              <a:t>Includes sexual and injecting HIV transmission and injecting HCV transmission</a:t>
            </a:r>
            <a:endParaRPr lang="en-GB" sz="1867" baseline="30000" dirty="0">
              <a:latin typeface="Nimbus Sans L"/>
              <a:cs typeface="Calibri" panose="020F0502020204030204" pitchFamily="34" charset="0"/>
            </a:endParaRPr>
          </a:p>
          <a:p>
            <a:pPr lvl="1"/>
            <a:r>
              <a:rPr lang="en-US" sz="1867" dirty="0" err="1">
                <a:latin typeface="Nimbus Sans L"/>
                <a:cs typeface="Calibri" panose="020F0502020204030204" pitchFamily="34" charset="0"/>
              </a:rPr>
              <a:t>Parameterised</a:t>
            </a:r>
            <a:r>
              <a:rPr lang="en-US" sz="1867" dirty="0">
                <a:latin typeface="Nimbus Sans L"/>
                <a:cs typeface="Calibri" panose="020F0502020204030204" pitchFamily="34" charset="0"/>
              </a:rPr>
              <a:t> and calibrated primarily using estimates from global systematic reviews </a:t>
            </a:r>
            <a:r>
              <a:rPr lang="en-US" sz="1867" baseline="30000" dirty="0">
                <a:latin typeface="Nimbus Sans L"/>
                <a:cs typeface="Calibri" panose="020F0502020204030204" pitchFamily="34" charset="0"/>
              </a:rPr>
              <a:t>1-8</a:t>
            </a:r>
            <a:endParaRPr lang="en-US" sz="1867" dirty="0">
              <a:latin typeface="Nimbus Sans L"/>
              <a:cs typeface="Calibri" panose="020F0502020204030204" pitchFamily="34" charset="0"/>
            </a:endParaRPr>
          </a:p>
          <a:p>
            <a:pPr>
              <a:buFont typeface="Arial" panose="020B0604020202020204" pitchFamily="34" charset="0"/>
              <a:buChar char="•"/>
            </a:pPr>
            <a:r>
              <a:rPr lang="en-US" sz="1867" dirty="0">
                <a:latin typeface="Nimbus Sans L"/>
                <a:cs typeface="Calibri" panose="020F0502020204030204" pitchFamily="34" charset="0"/>
              </a:rPr>
              <a:t>Based on differences in HCV recovery from fully depressed syringes in lab experiments</a:t>
            </a:r>
            <a:r>
              <a:rPr lang="en-US" sz="1867" baseline="30000" dirty="0">
                <a:latin typeface="Nimbus Sans L"/>
                <a:cs typeface="Calibri" panose="020F0502020204030204" pitchFamily="34" charset="0"/>
              </a:rPr>
              <a:t>9</a:t>
            </a:r>
            <a:r>
              <a:rPr lang="en-US" sz="1867" dirty="0">
                <a:latin typeface="Nimbus Sans L"/>
                <a:cs typeface="Calibri" panose="020F0502020204030204" pitchFamily="34" charset="0"/>
              </a:rPr>
              <a:t>, model assumes that compared to </a:t>
            </a:r>
            <a:r>
              <a:rPr lang="en-US" sz="1867" b="1" dirty="0">
                <a:latin typeface="Nimbus Sans L"/>
                <a:cs typeface="Calibri" panose="020F0502020204030204" pitchFamily="34" charset="0"/>
              </a:rPr>
              <a:t>detachable HDSS:</a:t>
            </a:r>
          </a:p>
          <a:p>
            <a:pPr marL="761981" lvl="1" indent="-304792">
              <a:buAutoNum type="arabicPeriod"/>
            </a:pPr>
            <a:r>
              <a:rPr lang="en-US" sz="1867" b="1" dirty="0">
                <a:latin typeface="Nimbus Sans L"/>
                <a:cs typeface="Calibri" panose="020F0502020204030204" pitchFamily="34" charset="0"/>
              </a:rPr>
              <a:t>Fixed LDSS </a:t>
            </a:r>
            <a:r>
              <a:rPr lang="en-US" sz="1867" dirty="0">
                <a:latin typeface="Nimbus Sans L"/>
                <a:cs typeface="Calibri" panose="020F0502020204030204" pitchFamily="34" charset="0"/>
              </a:rPr>
              <a:t>reduce HIV/HCV transmission risk by </a:t>
            </a:r>
            <a:r>
              <a:rPr lang="en-US" sz="1867" b="1" dirty="0">
                <a:latin typeface="Nimbus Sans L"/>
                <a:cs typeface="Calibri" panose="020F0502020204030204" pitchFamily="34" charset="0"/>
              </a:rPr>
              <a:t>80% </a:t>
            </a:r>
            <a:r>
              <a:rPr lang="en-US" sz="1867" dirty="0">
                <a:latin typeface="Nimbus Sans L"/>
                <a:cs typeface="Calibri" panose="020F0502020204030204" pitchFamily="34" charset="0"/>
              </a:rPr>
              <a:t>(consistent with epidemiological evidence</a:t>
            </a:r>
            <a:r>
              <a:rPr lang="en-US" sz="1867" baseline="30000" dirty="0">
                <a:latin typeface="Nimbus Sans L"/>
                <a:cs typeface="Calibri" panose="020F0502020204030204" pitchFamily="34" charset="0"/>
              </a:rPr>
              <a:t>10</a:t>
            </a:r>
            <a:r>
              <a:rPr lang="en-US" sz="1867" dirty="0">
                <a:latin typeface="Nimbus Sans L"/>
                <a:cs typeface="Calibri" panose="020F0502020204030204" pitchFamily="34" charset="0"/>
              </a:rPr>
              <a:t>)</a:t>
            </a:r>
          </a:p>
          <a:p>
            <a:pPr marL="761981" lvl="1" indent="-304792">
              <a:buAutoNum type="arabicPeriod"/>
            </a:pPr>
            <a:r>
              <a:rPr lang="en-GB" sz="1867" b="1" dirty="0">
                <a:latin typeface="Nimbus Sans L"/>
                <a:cs typeface="Calibri" panose="020F0502020204030204" pitchFamily="34" charset="0"/>
              </a:rPr>
              <a:t>Detachable LDSS </a:t>
            </a:r>
            <a:r>
              <a:rPr lang="en-GB" sz="1867" dirty="0">
                <a:latin typeface="Nimbus Sans L"/>
                <a:cs typeface="Calibri" panose="020F0502020204030204" pitchFamily="34" charset="0"/>
              </a:rPr>
              <a:t>reduce HIV/HCV transmission risk by </a:t>
            </a:r>
            <a:r>
              <a:rPr lang="en-GB" sz="1867" b="1" dirty="0">
                <a:latin typeface="Nimbus Sans L"/>
                <a:cs typeface="Calibri" panose="020F0502020204030204" pitchFamily="34" charset="0"/>
              </a:rPr>
              <a:t>44%</a:t>
            </a:r>
            <a:r>
              <a:rPr lang="en-GB" sz="1867" dirty="0">
                <a:latin typeface="Nimbus Sans L"/>
                <a:cs typeface="Calibri" panose="020F0502020204030204" pitchFamily="34" charset="0"/>
              </a:rPr>
              <a:t> (assumes switching to the best possible combination of syringe and needle)</a:t>
            </a:r>
          </a:p>
          <a:p>
            <a:pPr marL="761981" lvl="1" indent="-304792">
              <a:buAutoNum type="arabicPeriod"/>
            </a:pPr>
            <a:endParaRPr lang="en-US" sz="1867" baseline="30000" dirty="0">
              <a:latin typeface="Nimbus Sans L"/>
              <a:cs typeface="Calibri" panose="020F0502020204030204" pitchFamily="34" charset="0"/>
            </a:endParaRPr>
          </a:p>
          <a:p>
            <a:pPr>
              <a:buFont typeface="Arial" panose="020B0604020202020204" pitchFamily="34" charset="0"/>
              <a:buChar char="•"/>
            </a:pPr>
            <a:r>
              <a:rPr lang="en-US" sz="1867" dirty="0">
                <a:latin typeface="Nimbus Sans L"/>
                <a:cs typeface="Calibri" panose="020F0502020204030204" pitchFamily="34" charset="0"/>
              </a:rPr>
              <a:t>From 2024, model estimates </a:t>
            </a:r>
            <a:r>
              <a:rPr lang="en-GB" sz="1867" kern="0" dirty="0">
                <a:latin typeface="Nimbus Sans L"/>
                <a:cs typeface="Calibri" panose="020F0502020204030204" pitchFamily="34" charset="0"/>
              </a:rPr>
              <a:t>i</a:t>
            </a:r>
            <a:r>
              <a:rPr lang="en-GB" sz="1867" kern="0" dirty="0">
                <a:latin typeface="Nimbus Sans L"/>
                <a:ea typeface="Calibri" panose="020F0502020204030204" pitchFamily="34" charset="0"/>
                <a:cs typeface="Calibri" panose="020F0502020204030204" pitchFamily="34" charset="0"/>
              </a:rPr>
              <a:t>mpact of increasing LDSS provision by NSPs with and without concurrent scale-up of NSP (75% coverage among PWID by 2027)</a:t>
            </a:r>
          </a:p>
          <a:p>
            <a:pPr lvl="1"/>
            <a:r>
              <a:rPr lang="en-GB" sz="1867" kern="0" dirty="0">
                <a:latin typeface="Nimbus Sans L"/>
                <a:ea typeface="Calibri" panose="020F0502020204030204" pitchFamily="34" charset="0"/>
                <a:cs typeface="Calibri" panose="020F0502020204030204" pitchFamily="34" charset="0"/>
              </a:rPr>
              <a:t>NSPs replace all detachable HDSS with detachable LDSS by 2027</a:t>
            </a:r>
          </a:p>
          <a:p>
            <a:pPr lvl="1"/>
            <a:r>
              <a:rPr lang="en-GB" sz="1867" kern="0" dirty="0">
                <a:latin typeface="Nimbus Sans L"/>
                <a:ea typeface="Calibri" panose="020F0502020204030204" pitchFamily="34" charset="0"/>
                <a:cs typeface="Calibri" panose="020F0502020204030204" pitchFamily="34" charset="0"/>
              </a:rPr>
              <a:t>% of new HIV and HCV infections averted over 2024-2030 compared to status quo projections.</a:t>
            </a:r>
            <a:endParaRPr lang="en-GB" sz="1867" kern="100" dirty="0">
              <a:latin typeface="Nimbus Sans L"/>
              <a:ea typeface="Calibri" panose="020F0502020204030204" pitchFamily="34" charset="0"/>
              <a:cs typeface="Times New Roman" panose="02020603050405020304" pitchFamily="18" charset="0"/>
            </a:endParaRPr>
          </a:p>
          <a:p>
            <a:endParaRPr lang="en-US" sz="1867" baseline="300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7E5DE10-A1AF-CBF4-CF5C-FA8E48B9BC33}"/>
              </a:ext>
            </a:extLst>
          </p:cNvPr>
          <p:cNvSpPr txBox="1"/>
          <p:nvPr/>
        </p:nvSpPr>
        <p:spPr>
          <a:xfrm>
            <a:off x="3433486" y="6209216"/>
            <a:ext cx="8074268" cy="830997"/>
          </a:xfrm>
          <a:prstGeom prst="rect">
            <a:avLst/>
          </a:prstGeom>
          <a:noFill/>
        </p:spPr>
        <p:txBody>
          <a:bodyPr wrap="square" rtlCol="0">
            <a:spAutoFit/>
          </a:bodyPr>
          <a:lstStyle/>
          <a:p>
            <a:pPr defTabSz="914377" eaLnBrk="1" fontAlgn="auto" hangingPunct="1">
              <a:spcBef>
                <a:spcPts val="0"/>
              </a:spcBef>
              <a:spcAft>
                <a:spcPts val="0"/>
              </a:spcAft>
            </a:pPr>
            <a:r>
              <a:rPr lang="en-GB" sz="1200" dirty="0">
                <a:solidFill>
                  <a:prstClr val="black"/>
                </a:solidFill>
                <a:cs typeface="Calibri" panose="020F0502020204030204" pitchFamily="34" charset="0"/>
              </a:rPr>
              <a:t>1. Stone Lancet Infect Dis 2018; 2. Arum Lancet Pub Health 2021; 3. Platt Addiction 2017; 4. Aspinall IJDP 2014; 5. Degenhardt Lancet Glob Health 2023; 6. Platt Lancet Inf Dis 2016; 7 </a:t>
            </a:r>
            <a:r>
              <a:rPr lang="en-GB" sz="1200" dirty="0" err="1">
                <a:solidFill>
                  <a:prstClr val="black"/>
                </a:solidFill>
                <a:cs typeface="Calibri" panose="020F0502020204030204" pitchFamily="34" charset="0"/>
              </a:rPr>
              <a:t>Colledge</a:t>
            </a:r>
            <a:r>
              <a:rPr lang="en-GB" sz="1200" dirty="0">
                <a:solidFill>
                  <a:prstClr val="black"/>
                </a:solidFill>
                <a:cs typeface="Calibri" panose="020F0502020204030204" pitchFamily="34" charset="0"/>
              </a:rPr>
              <a:t>-Frisby Lancet Glob Health 2023; 8. </a:t>
            </a:r>
            <a:r>
              <a:rPr lang="en-GB" sz="1200" dirty="0" err="1">
                <a:solidFill>
                  <a:srgbClr val="222222"/>
                </a:solidFill>
                <a:cs typeface="Calibri" panose="020F0502020204030204" pitchFamily="34" charset="0"/>
              </a:rPr>
              <a:t>Hajarizadeh</a:t>
            </a:r>
            <a:r>
              <a:rPr lang="en-GB" sz="1200" dirty="0">
                <a:solidFill>
                  <a:srgbClr val="222222"/>
                </a:solidFill>
                <a:cs typeface="Calibri" panose="020F0502020204030204" pitchFamily="34" charset="0"/>
              </a:rPr>
              <a:t> Lancet Glob Health 2023; 9</a:t>
            </a:r>
            <a:r>
              <a:rPr lang="en-GB" sz="1200" dirty="0">
                <a:solidFill>
                  <a:prstClr val="black"/>
                </a:solidFill>
                <a:cs typeface="Calibri" panose="020F0502020204030204" pitchFamily="34" charset="0"/>
              </a:rPr>
              <a:t>. </a:t>
            </a:r>
            <a:r>
              <a:rPr lang="en-GB" sz="1200" dirty="0" err="1">
                <a:solidFill>
                  <a:prstClr val="black"/>
                </a:solidFill>
                <a:cs typeface="Calibri" panose="020F0502020204030204" pitchFamily="34" charset="0"/>
              </a:rPr>
              <a:t>Binka</a:t>
            </a:r>
            <a:r>
              <a:rPr lang="en-GB" sz="1200" dirty="0">
                <a:solidFill>
                  <a:prstClr val="black"/>
                </a:solidFill>
                <a:cs typeface="Calibri" panose="020F0502020204030204" pitchFamily="34" charset="0"/>
              </a:rPr>
              <a:t> </a:t>
            </a:r>
            <a:r>
              <a:rPr lang="en-GB" sz="1200" dirty="0" err="1">
                <a:solidFill>
                  <a:prstClr val="black"/>
                </a:solidFill>
                <a:cs typeface="Calibri" panose="020F0502020204030204" pitchFamily="34" charset="0"/>
              </a:rPr>
              <a:t>Plos</a:t>
            </a:r>
            <a:r>
              <a:rPr lang="en-GB" sz="1200" dirty="0">
                <a:solidFill>
                  <a:prstClr val="black"/>
                </a:solidFill>
                <a:cs typeface="Calibri" panose="020F0502020204030204" pitchFamily="34" charset="0"/>
              </a:rPr>
              <a:t> One 2012; 10 </a:t>
            </a:r>
            <a:r>
              <a:rPr lang="en-GB" sz="1200" dirty="0" err="1">
                <a:solidFill>
                  <a:prstClr val="black"/>
                </a:solidFill>
                <a:cs typeface="Calibri" panose="020F0502020204030204" pitchFamily="34" charset="0"/>
              </a:rPr>
              <a:t>Trickey</a:t>
            </a:r>
            <a:r>
              <a:rPr lang="en-GB" sz="1200" dirty="0">
                <a:solidFill>
                  <a:prstClr val="black"/>
                </a:solidFill>
                <a:cs typeface="Calibri" panose="020F0502020204030204" pitchFamily="34" charset="0"/>
              </a:rPr>
              <a:t> CID 2022</a:t>
            </a:r>
          </a:p>
          <a:p>
            <a:pPr marL="304792" indent="-304792" defTabSz="914377" eaLnBrk="1" fontAlgn="auto" hangingPunct="1">
              <a:spcBef>
                <a:spcPts val="0"/>
              </a:spcBef>
              <a:spcAft>
                <a:spcPts val="0"/>
              </a:spcAft>
              <a:buFontTx/>
              <a:buAutoNum type="arabicPeriod"/>
            </a:pPr>
            <a:endParaRPr lang="en-GB" sz="1200" dirty="0">
              <a:solidFill>
                <a:prstClr val="black"/>
              </a:solidFill>
              <a:cs typeface="Calibri" panose="020F0502020204030204" pitchFamily="34" charset="0"/>
            </a:endParaRPr>
          </a:p>
        </p:txBody>
      </p:sp>
    </p:spTree>
    <p:extLst>
      <p:ext uri="{BB962C8B-B14F-4D97-AF65-F5344CB8AC3E}">
        <p14:creationId xmlns:p14="http://schemas.microsoft.com/office/powerpoint/2010/main" val="41552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8E9744B-E069-49FF-6376-C781F6310B9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416"/>
          <a:stretch/>
        </p:blipFill>
        <p:spPr>
          <a:xfrm>
            <a:off x="98609" y="969073"/>
            <a:ext cx="9134792" cy="5239221"/>
          </a:xfrm>
        </p:spPr>
      </p:pic>
      <p:sp>
        <p:nvSpPr>
          <p:cNvPr id="2" name="Title 1">
            <a:extLst>
              <a:ext uri="{FF2B5EF4-FFF2-40B4-BE49-F238E27FC236}">
                <a16:creationId xmlns:a16="http://schemas.microsoft.com/office/drawing/2014/main" id="{C4A84957-AA3E-B4BF-B44C-F4ADDACFE900}"/>
              </a:ext>
            </a:extLst>
          </p:cNvPr>
          <p:cNvSpPr>
            <a:spLocks noGrp="1"/>
          </p:cNvSpPr>
          <p:nvPr>
            <p:ph type="title"/>
          </p:nvPr>
        </p:nvSpPr>
        <p:spPr>
          <a:xfrm>
            <a:off x="494400" y="84158"/>
            <a:ext cx="11203200" cy="1039605"/>
          </a:xfrm>
        </p:spPr>
        <p:txBody>
          <a:bodyPr/>
          <a:lstStyle/>
          <a:p>
            <a:r>
              <a:rPr lang="en-GB" b="1" kern="0" dirty="0">
                <a:latin typeface="Calibri" panose="020F0502020204030204" pitchFamily="34" charset="0"/>
                <a:ea typeface="Calibri" panose="020F0502020204030204" pitchFamily="34" charset="0"/>
                <a:cs typeface="Calibri" panose="020F0502020204030204" pitchFamily="34" charset="0"/>
              </a:rPr>
              <a:t>HCV impact of increasing LDSS provision by NSPs</a:t>
            </a:r>
            <a:endParaRPr lang="en-US" dirty="0"/>
          </a:p>
        </p:txBody>
      </p:sp>
      <p:sp>
        <p:nvSpPr>
          <p:cNvPr id="11" name="TextBox 10">
            <a:extLst>
              <a:ext uri="{FF2B5EF4-FFF2-40B4-BE49-F238E27FC236}">
                <a16:creationId xmlns:a16="http://schemas.microsoft.com/office/drawing/2014/main" id="{D320A276-8B2C-B6EE-6EB8-31AE254B78D9}"/>
              </a:ext>
            </a:extLst>
          </p:cNvPr>
          <p:cNvSpPr txBox="1"/>
          <p:nvPr/>
        </p:nvSpPr>
        <p:spPr>
          <a:xfrm>
            <a:off x="8937744" y="872821"/>
            <a:ext cx="3254256" cy="3785652"/>
          </a:xfrm>
          <a:prstGeom prst="rect">
            <a:avLst/>
          </a:prstGeom>
          <a:noFill/>
        </p:spPr>
        <p:txBody>
          <a:bodyPr wrap="square" rtlCol="0">
            <a:spAutoFit/>
          </a:bodyPr>
          <a:lstStyle/>
          <a:p>
            <a:pPr marL="228594" indent="-228594" defTabSz="914377" eaLnBrk="1" fontAlgn="auto" hangingPunct="1">
              <a:spcBef>
                <a:spcPts val="0"/>
              </a:spcBef>
              <a:spcAft>
                <a:spcPts val="0"/>
              </a:spcAft>
              <a:buFont typeface="Arial" panose="020B0604020202020204" pitchFamily="34" charset="0"/>
              <a:buChar char="•"/>
            </a:pPr>
            <a:r>
              <a:rPr lang="en-GB" sz="1600" dirty="0">
                <a:solidFill>
                  <a:srgbClr val="212121"/>
                </a:solidFill>
                <a:cs typeface="Calibri" panose="020F0502020204030204" pitchFamily="34" charset="0"/>
              </a:rPr>
              <a:t>Large variation in impact between countries</a:t>
            </a:r>
          </a:p>
          <a:p>
            <a:pPr marL="685783" lvl="1" indent="-228594" defTabSz="914377" eaLnBrk="1" fontAlgn="auto" hangingPunct="1">
              <a:spcBef>
                <a:spcPts val="0"/>
              </a:spcBef>
              <a:spcAft>
                <a:spcPts val="0"/>
              </a:spcAft>
              <a:buFont typeface="Arial" panose="020B0604020202020204" pitchFamily="34" charset="0"/>
              <a:buChar char="•"/>
            </a:pPr>
            <a:r>
              <a:rPr lang="en-GB" sz="1600" dirty="0">
                <a:solidFill>
                  <a:srgbClr val="212121"/>
                </a:solidFill>
                <a:cs typeface="Calibri" panose="020F0502020204030204" pitchFamily="34" charset="0"/>
              </a:rPr>
              <a:t>explained by existing NSP coverage and HCV prevalence</a:t>
            </a:r>
          </a:p>
          <a:p>
            <a:pPr marL="228594" indent="-228594" defTabSz="914377" eaLnBrk="1" fontAlgn="auto" hangingPunct="1">
              <a:spcBef>
                <a:spcPts val="0"/>
              </a:spcBef>
              <a:spcAft>
                <a:spcPts val="0"/>
              </a:spcAft>
              <a:buFont typeface="Arial" panose="020B0604020202020204" pitchFamily="34" charset="0"/>
              <a:buChar char="•"/>
            </a:pPr>
            <a:r>
              <a:rPr lang="en-GB" sz="1600" dirty="0">
                <a:solidFill>
                  <a:srgbClr val="212121"/>
                </a:solidFill>
                <a:cs typeface="Calibri" panose="020F0502020204030204" pitchFamily="34" charset="0"/>
              </a:rPr>
              <a:t>Similar trends but larger impact for HIV.</a:t>
            </a:r>
          </a:p>
          <a:p>
            <a:pPr marL="228594" indent="-228594" defTabSz="914377" eaLnBrk="1" fontAlgn="auto" hangingPunct="1">
              <a:spcBef>
                <a:spcPts val="0"/>
              </a:spcBef>
              <a:spcAft>
                <a:spcPts val="0"/>
              </a:spcAft>
              <a:buFont typeface="Arial" panose="020B0604020202020204" pitchFamily="34" charset="0"/>
              <a:buChar char="•"/>
            </a:pPr>
            <a:r>
              <a:rPr lang="en-US" sz="1600" dirty="0">
                <a:solidFill>
                  <a:srgbClr val="212121"/>
                </a:solidFill>
                <a:cs typeface="Calibri" panose="020F0502020204030204" pitchFamily="34" charset="0"/>
              </a:rPr>
              <a:t>Switch from providing HDSS to </a:t>
            </a:r>
            <a:r>
              <a:rPr lang="en-US" sz="1600" b="1" dirty="0">
                <a:solidFill>
                  <a:srgbClr val="212121"/>
                </a:solidFill>
                <a:cs typeface="Calibri" panose="020F0502020204030204" pitchFamily="34" charset="0"/>
              </a:rPr>
              <a:t>effective </a:t>
            </a:r>
            <a:r>
              <a:rPr lang="en-US" sz="1600" dirty="0">
                <a:solidFill>
                  <a:srgbClr val="212121"/>
                </a:solidFill>
                <a:cs typeface="Calibri" panose="020F0502020204030204" pitchFamily="34" charset="0"/>
              </a:rPr>
              <a:t>detachable LDSS:</a:t>
            </a:r>
          </a:p>
          <a:p>
            <a:pPr marL="685783" lvl="1" indent="-228594" defTabSz="914377" eaLnBrk="1" fontAlgn="auto" hangingPunct="1">
              <a:spcBef>
                <a:spcPts val="0"/>
              </a:spcBef>
              <a:spcAft>
                <a:spcPts val="0"/>
              </a:spcAft>
              <a:buFont typeface="Arial" panose="020B0604020202020204" pitchFamily="34" charset="0"/>
              <a:buChar char="•"/>
            </a:pPr>
            <a:r>
              <a:rPr lang="en-US" sz="1600" dirty="0">
                <a:solidFill>
                  <a:srgbClr val="212121"/>
                </a:solidFill>
                <a:cs typeface="Calibri" panose="020F0502020204030204" pitchFamily="34" charset="0"/>
              </a:rPr>
              <a:t>Has greater impact in countries with high NSP coverage</a:t>
            </a:r>
          </a:p>
          <a:p>
            <a:pPr marL="685783" lvl="1" indent="-228594" defTabSz="914377" eaLnBrk="1" fontAlgn="auto" hangingPunct="1">
              <a:spcBef>
                <a:spcPts val="0"/>
              </a:spcBef>
              <a:spcAft>
                <a:spcPts val="0"/>
              </a:spcAft>
              <a:buFont typeface="Arial" panose="020B0604020202020204" pitchFamily="34" charset="0"/>
              <a:buChar char="•"/>
            </a:pPr>
            <a:r>
              <a:rPr lang="en-US" sz="1600" dirty="0">
                <a:solidFill>
                  <a:srgbClr val="212121"/>
                </a:solidFill>
                <a:cs typeface="Calibri" panose="020F0502020204030204" pitchFamily="34" charset="0"/>
              </a:rPr>
              <a:t>Could substantially increase the impact of scaling-up NSP.</a:t>
            </a:r>
          </a:p>
          <a:p>
            <a:pPr marL="685783" lvl="1" indent="-228594" defTabSz="914377" eaLnBrk="1" fontAlgn="auto" hangingPunct="1">
              <a:spcBef>
                <a:spcPts val="0"/>
              </a:spcBef>
              <a:spcAft>
                <a:spcPts val="0"/>
              </a:spcAft>
              <a:buFont typeface="Arial" panose="020B0604020202020204" pitchFamily="34" charset="0"/>
              <a:buChar char="•"/>
            </a:pPr>
            <a:endParaRPr lang="en-US" sz="1600" dirty="0">
              <a:solidFill>
                <a:prstClr val="black"/>
              </a:solidFill>
              <a:cs typeface="Calibri" panose="020F0502020204030204" pitchFamily="34" charset="0"/>
            </a:endParaRPr>
          </a:p>
        </p:txBody>
      </p:sp>
      <p:graphicFrame>
        <p:nvGraphicFramePr>
          <p:cNvPr id="4" name="Table 3">
            <a:extLst>
              <a:ext uri="{FF2B5EF4-FFF2-40B4-BE49-F238E27FC236}">
                <a16:creationId xmlns:a16="http://schemas.microsoft.com/office/drawing/2014/main" id="{6701499C-D82C-36E2-D9C1-F0421858656A}"/>
              </a:ext>
            </a:extLst>
          </p:cNvPr>
          <p:cNvGraphicFramePr>
            <a:graphicFrameLocks noGrp="1"/>
          </p:cNvGraphicFramePr>
          <p:nvPr/>
        </p:nvGraphicFramePr>
        <p:xfrm>
          <a:off x="9390932" y="4684527"/>
          <a:ext cx="2628719" cy="2072640"/>
        </p:xfrm>
        <a:graphic>
          <a:graphicData uri="http://schemas.openxmlformats.org/drawingml/2006/table">
            <a:tbl>
              <a:tblPr firstRow="1" bandRow="1">
                <a:tableStyleId>{2D5ABB26-0587-4C30-8999-92F81FD0307C}</a:tableStyleId>
              </a:tblPr>
              <a:tblGrid>
                <a:gridCol w="852521">
                  <a:extLst>
                    <a:ext uri="{9D8B030D-6E8A-4147-A177-3AD203B41FA5}">
                      <a16:colId xmlns:a16="http://schemas.microsoft.com/office/drawing/2014/main" val="3559273846"/>
                    </a:ext>
                  </a:extLst>
                </a:gridCol>
                <a:gridCol w="834189">
                  <a:extLst>
                    <a:ext uri="{9D8B030D-6E8A-4147-A177-3AD203B41FA5}">
                      <a16:colId xmlns:a16="http://schemas.microsoft.com/office/drawing/2014/main" val="484461124"/>
                    </a:ext>
                  </a:extLst>
                </a:gridCol>
                <a:gridCol w="942009">
                  <a:extLst>
                    <a:ext uri="{9D8B030D-6E8A-4147-A177-3AD203B41FA5}">
                      <a16:colId xmlns:a16="http://schemas.microsoft.com/office/drawing/2014/main" val="1593148312"/>
                    </a:ext>
                  </a:extLst>
                </a:gridCol>
              </a:tblGrid>
              <a:tr h="264160">
                <a:tc rowSpan="2">
                  <a:txBody>
                    <a:bodyPr/>
                    <a:lstStyle/>
                    <a:p>
                      <a:r>
                        <a:rPr lang="en-US" sz="900" b="1" dirty="0"/>
                        <a:t>High NSP (&gt;=40% Coverage)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9AC7"/>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t>Low NSP (&lt;40% Coverage)</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9AC7"/>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dirty="0"/>
                    </a:p>
                  </a:txBody>
                  <a:tcPr/>
                </a:tc>
                <a:extLst>
                  <a:ext uri="{0D108BD9-81ED-4DB2-BD59-A6C34878D82A}">
                    <a16:rowId xmlns:a16="http://schemas.microsoft.com/office/drawing/2014/main" val="24570133"/>
                  </a:ext>
                </a:extLst>
              </a:tr>
              <a:tr h="406400">
                <a:tc vMerge="1">
                  <a:txBody>
                    <a:bodyPr/>
                    <a:lstStyle/>
                    <a:p>
                      <a:endParaRPr lang="en-US" sz="8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t>Chronic HCV &lt;75%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9AC7"/>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a:t>Chronic HCV &gt;=75%</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49AC7"/>
                    </a:solidFill>
                  </a:tcPr>
                </a:tc>
                <a:extLst>
                  <a:ext uri="{0D108BD9-81ED-4DB2-BD59-A6C34878D82A}">
                    <a16:rowId xmlns:a16="http://schemas.microsoft.com/office/drawing/2014/main" val="1720150730"/>
                  </a:ext>
                </a:extLst>
              </a:tr>
              <a:tr h="14020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Albania</a:t>
                      </a:r>
                    </a:p>
                    <a:p>
                      <a:r>
                        <a:rPr lang="en-US" sz="900" dirty="0"/>
                        <a:t>Armenia</a:t>
                      </a:r>
                    </a:p>
                    <a:p>
                      <a:r>
                        <a:rPr lang="en-US" sz="900" dirty="0"/>
                        <a:t>Australia</a:t>
                      </a:r>
                    </a:p>
                    <a:p>
                      <a:r>
                        <a:rPr lang="en-US" sz="900" dirty="0"/>
                        <a:t>Kenya</a:t>
                      </a:r>
                    </a:p>
                    <a:p>
                      <a:endParaRPr lang="en-US" sz="9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Cambodia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Georgia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Kyrgyzstan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Myanmar</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Nigeria</a:t>
                      </a:r>
                    </a:p>
                    <a:p>
                      <a:r>
                        <a:rPr lang="en-US" sz="900" dirty="0"/>
                        <a:t>Tanzania</a:t>
                      </a:r>
                    </a:p>
                    <a:p>
                      <a:r>
                        <a:rPr lang="en-US" sz="900" dirty="0"/>
                        <a:t>Thailand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Ukraine</a:t>
                      </a:r>
                    </a:p>
                    <a:p>
                      <a:r>
                        <a:rPr lang="en-US" sz="900" dirty="0"/>
                        <a:t>Vietnam</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Pakistan</a:t>
                      </a:r>
                    </a:p>
                    <a:p>
                      <a:r>
                        <a:rPr lang="en-US" sz="900" dirty="0"/>
                        <a:t>Russia</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t>Mauritius</a:t>
                      </a:r>
                    </a:p>
                    <a:p>
                      <a:endParaRPr lang="en-US" sz="900" dirty="0"/>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46490121"/>
                  </a:ext>
                </a:extLst>
              </a:tr>
            </a:tbl>
          </a:graphicData>
        </a:graphic>
      </p:graphicFrame>
    </p:spTree>
    <p:extLst>
      <p:ext uri="{BB962C8B-B14F-4D97-AF65-F5344CB8AC3E}">
        <p14:creationId xmlns:p14="http://schemas.microsoft.com/office/powerpoint/2010/main" val="287918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73000"/>
          </a:schemeClr>
        </a:solidFill>
        <a:effectLst/>
      </p:bgPr>
    </p:bg>
    <p:spTree>
      <p:nvGrpSpPr>
        <p:cNvPr id="1" name=""/>
        <p:cNvGrpSpPr/>
        <p:nvPr/>
      </p:nvGrpSpPr>
      <p:grpSpPr>
        <a:xfrm>
          <a:off x="0" y="0"/>
          <a:ext cx="0" cy="0"/>
          <a:chOff x="0" y="0"/>
          <a:chExt cx="0" cy="0"/>
        </a:xfrm>
      </p:grpSpPr>
      <p:sp>
        <p:nvSpPr>
          <p:cNvPr id="7170" name="Rectángulo 2">
            <a:extLst>
              <a:ext uri="{FF2B5EF4-FFF2-40B4-BE49-F238E27FC236}">
                <a16:creationId xmlns:a16="http://schemas.microsoft.com/office/drawing/2014/main" id="{FE7CE392-2661-A88C-F527-17D1632CBBB8}"/>
              </a:ext>
            </a:extLst>
          </p:cNvPr>
          <p:cNvSpPr>
            <a:spLocks noChangeArrowheads="1"/>
          </p:cNvSpPr>
          <p:nvPr/>
        </p:nvSpPr>
        <p:spPr bwMode="auto">
          <a:xfrm>
            <a:off x="223838" y="300038"/>
            <a:ext cx="5872162" cy="24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6000"/>
              </a:lnSpc>
            </a:pPr>
            <a:endParaRPr lang="hu-HU" altLang="hu-HU" sz="7000" b="1" dirty="0">
              <a:latin typeface="BentonSansExtraComp Bold" pitchFamily="2" charset="0"/>
            </a:endParaRPr>
          </a:p>
          <a:p>
            <a:pPr eaLnBrk="1" hangingPunct="1">
              <a:lnSpc>
                <a:spcPts val="6000"/>
              </a:lnSpc>
            </a:pPr>
            <a:endParaRPr lang="en-US" altLang="hu-HU" sz="7000" b="1" dirty="0">
              <a:latin typeface="BentonSansExtraComp Bold" pitchFamily="2" charset="0"/>
            </a:endParaRPr>
          </a:p>
          <a:p>
            <a:pPr eaLnBrk="1" hangingPunct="1">
              <a:lnSpc>
                <a:spcPts val="6000"/>
              </a:lnSpc>
            </a:pPr>
            <a:r>
              <a:rPr lang="hu-HU" altLang="hu-HU" sz="7000" b="1" dirty="0">
                <a:latin typeface="BentonSansExtraComp Bold" pitchFamily="2" charset="0"/>
              </a:rPr>
              <a:t>SUMMARY</a:t>
            </a:r>
            <a:endParaRPr lang="es-ES" altLang="hu-HU" sz="7000" b="1" dirty="0">
              <a:latin typeface="BentonSansExtraComp Bold" pitchFamily="2" charset="0"/>
            </a:endParaRPr>
          </a:p>
        </p:txBody>
      </p:sp>
      <p:sp>
        <p:nvSpPr>
          <p:cNvPr id="7171" name="Cuadro de texto 21">
            <a:extLst>
              <a:ext uri="{FF2B5EF4-FFF2-40B4-BE49-F238E27FC236}">
                <a16:creationId xmlns:a16="http://schemas.microsoft.com/office/drawing/2014/main" id="{5E50943F-41ED-E66D-F7FB-F0B14C4B621B}"/>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a:latin typeface="Nimbus Sans L" panose="02000503000000000000" pitchFamily="2" charset="0"/>
                <a:ea typeface="Calibri" panose="020F0502020204030204" pitchFamily="34" charset="0"/>
                <a:cs typeface="Nimbus Sans L" panose="02000503000000000000" pitchFamily="2" charset="0"/>
              </a:rPr>
              <a:t>www.hri.global</a:t>
            </a:r>
            <a:endParaRPr lang="es-ES" altLang="hu-HU" sz="1200">
              <a:ea typeface="Calibri" panose="020F0502020204030204" pitchFamily="34" charset="0"/>
              <a:cs typeface="Times New Roman" panose="02020603050405020304" pitchFamily="18" charset="0"/>
            </a:endParaRPr>
          </a:p>
        </p:txBody>
      </p:sp>
      <p:sp>
        <p:nvSpPr>
          <p:cNvPr id="7172" name="Cuadro de texto 21">
            <a:extLst>
              <a:ext uri="{FF2B5EF4-FFF2-40B4-BE49-F238E27FC236}">
                <a16:creationId xmlns:a16="http://schemas.microsoft.com/office/drawing/2014/main" id="{75A0123A-4309-A0D7-EFBF-9DD199EFB05F}"/>
              </a:ext>
            </a:extLst>
          </p:cNvPr>
          <p:cNvSpPr txBox="1">
            <a:spLocks noChangeArrowheads="1"/>
          </p:cNvSpPr>
          <p:nvPr/>
        </p:nvSpPr>
        <p:spPr bwMode="auto">
          <a:xfrm>
            <a:off x="9015413"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sz="1300" dirty="0">
                <a:latin typeface="Nimbus Sans L" panose="02000503000000000000" pitchFamily="2" charset="0"/>
                <a:cs typeface="Times New Roman" panose="02020603050405020304" pitchFamily="18" charset="0"/>
              </a:rPr>
              <a:t>Low Dead Space Syringes: Analysis And Benefits For People Who Inject Drugs</a:t>
            </a:r>
          </a:p>
          <a:p>
            <a:pPr algn="r" eaLnBrk="1" hangingPunct="1"/>
            <a:endParaRPr lang="es-ES" altLang="hu-HU"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39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ángulo 1">
            <a:extLst>
              <a:ext uri="{FF2B5EF4-FFF2-40B4-BE49-F238E27FC236}">
                <a16:creationId xmlns:a16="http://schemas.microsoft.com/office/drawing/2014/main" id="{0EC524C4-57A4-AAAC-CAF7-28E8B098D968}"/>
              </a:ext>
            </a:extLst>
          </p:cNvPr>
          <p:cNvSpPr>
            <a:spLocks noChangeArrowheads="1"/>
          </p:cNvSpPr>
          <p:nvPr/>
        </p:nvSpPr>
        <p:spPr bwMode="auto">
          <a:xfrm>
            <a:off x="255588" y="249238"/>
            <a:ext cx="544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ctr" hangingPunct="1"/>
            <a:r>
              <a:rPr lang="hu-HU" altLang="hu-HU" sz="2800" dirty="0" err="1">
                <a:solidFill>
                  <a:srgbClr val="000000"/>
                </a:solidFill>
                <a:latin typeface="Nimbus Sans L" pitchFamily="2" charset="0"/>
              </a:rPr>
              <a:t>Summary</a:t>
            </a:r>
            <a:br>
              <a:rPr lang="en-US" altLang="hu-HU" sz="2800" dirty="0">
                <a:solidFill>
                  <a:srgbClr val="000000"/>
                </a:solidFill>
                <a:latin typeface="Nimbus Sans L" pitchFamily="2" charset="0"/>
              </a:rPr>
            </a:br>
            <a:endParaRPr lang="es-ES" altLang="hu-HU" sz="2800" dirty="0">
              <a:solidFill>
                <a:srgbClr val="000000"/>
              </a:solidFill>
              <a:latin typeface="Nimbus Sans L" pitchFamily="2" charset="0"/>
            </a:endParaRPr>
          </a:p>
        </p:txBody>
      </p:sp>
      <p:sp>
        <p:nvSpPr>
          <p:cNvPr id="8195" name="Cuadro de texto 21">
            <a:extLst>
              <a:ext uri="{FF2B5EF4-FFF2-40B4-BE49-F238E27FC236}">
                <a16:creationId xmlns:a16="http://schemas.microsoft.com/office/drawing/2014/main" id="{E33DCE1B-AD9B-F126-5507-6A04615D5096}"/>
              </a:ext>
            </a:extLst>
          </p:cNvPr>
          <p:cNvSpPr txBox="1">
            <a:spLocks noChangeArrowheads="1"/>
          </p:cNvSpPr>
          <p:nvPr/>
        </p:nvSpPr>
        <p:spPr bwMode="auto">
          <a:xfrm>
            <a:off x="8999538" y="249238"/>
            <a:ext cx="2879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None/>
            </a:pPr>
            <a:r>
              <a:rPr lang="en-US" sz="1300" dirty="0">
                <a:solidFill>
                  <a:schemeClr val="bg1"/>
                </a:solidFill>
                <a:latin typeface="Nimbus Sans L" pitchFamily="2" charset="0"/>
                <a:cs typeface="Times New Roman" panose="02020603050405020304" pitchFamily="18" charset="0"/>
              </a:rPr>
              <a:t>Low Dead Space Syringes: Analysis And Benefits For People Who Inject Drugs</a:t>
            </a:r>
          </a:p>
          <a:p>
            <a:pPr algn="r" eaLnBrk="1" hangingPunct="1">
              <a:lnSpc>
                <a:spcPct val="100000"/>
              </a:lnSpc>
              <a:spcBef>
                <a:spcPct val="0"/>
              </a:spcBef>
              <a:buFontTx/>
              <a:buNone/>
            </a:pPr>
            <a:endParaRPr lang="es-ES" altLang="hu-HU" sz="1200" dirty="0">
              <a:solidFill>
                <a:schemeClr val="bg1"/>
              </a:solidFill>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1762DC03-9A77-39C0-454A-40E912AF426C}"/>
              </a:ext>
            </a:extLst>
          </p:cNvPr>
          <p:cNvSpPr/>
          <p:nvPr/>
        </p:nvSpPr>
        <p:spPr>
          <a:xfrm>
            <a:off x="1732547" y="838977"/>
            <a:ext cx="10146716" cy="5815118"/>
          </a:xfrm>
          <a:prstGeom prst="rect">
            <a:avLst/>
          </a:prstGeom>
        </p:spPr>
        <p:txBody>
          <a:bodyPr wrap="square">
            <a:spAutoFit/>
          </a:bodyPr>
          <a:lstStyle/>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NSPs in LMICs are less likely to distribute LDSS </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NSPs in high income countries distribute a diverse range, incl. LDSS</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The proportion of LDSS is 25% or less in most countries (17 out of 26)</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LDSS are not available at NSPs in nine countries.</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Traditional HDSS syringes with detachable needles the most common;</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available in all countries except three (Colombia, Puerto Rico and South Africa) </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New LDSS versions of large barrels and detachable needles were available only in Scotland. </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Central procurement systems </a:t>
            </a:r>
            <a:r>
              <a:rPr lang="hu-HU" sz="2400" spc="-10" dirty="0" err="1">
                <a:solidFill>
                  <a:srgbClr val="000000"/>
                </a:solidFill>
                <a:latin typeface="Nimbus Sans L" panose="02000503000000000000" pitchFamily="2" charset="77"/>
              </a:rPr>
              <a:t>can</a:t>
            </a:r>
            <a:r>
              <a:rPr lang="hu-HU" sz="2400" spc="-10" dirty="0">
                <a:solidFill>
                  <a:srgbClr val="000000"/>
                </a:solidFill>
                <a:latin typeface="Nimbus Sans L" panose="02000503000000000000" pitchFamily="2" charset="77"/>
              </a:rPr>
              <a:t> </a:t>
            </a:r>
            <a:r>
              <a:rPr lang="en-GB" sz="2400" spc="-10" dirty="0">
                <a:solidFill>
                  <a:srgbClr val="000000"/>
                </a:solidFill>
                <a:latin typeface="Nimbus Sans L" panose="02000503000000000000" pitchFamily="2" charset="77"/>
              </a:rPr>
              <a:t>determine the type of syringes </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Budget </a:t>
            </a:r>
            <a:r>
              <a:rPr lang="hu-HU" sz="2400" spc="-10" dirty="0" err="1">
                <a:solidFill>
                  <a:srgbClr val="000000"/>
                </a:solidFill>
              </a:rPr>
              <a:t>can</a:t>
            </a:r>
            <a:r>
              <a:rPr lang="hu-HU" sz="2400" spc="-10" dirty="0">
                <a:solidFill>
                  <a:srgbClr val="000000"/>
                </a:solidFill>
              </a:rPr>
              <a:t> </a:t>
            </a:r>
            <a:r>
              <a:rPr lang="en-GB" sz="2400" spc="-10" dirty="0">
                <a:solidFill>
                  <a:srgbClr val="000000"/>
                </a:solidFill>
                <a:latin typeface="Nimbus Sans L" panose="02000503000000000000" pitchFamily="2" charset="77"/>
              </a:rPr>
              <a:t>influence decisions more than public health goals… </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Modelling shows that switch from HDSS to LDSS, can lead to substantial decrease in HCV infections </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Switch could substantially increase the impact of scaling-up NSPs</a:t>
            </a:r>
            <a:endParaRPr lang="es-ES" sz="2400" spc="-10" dirty="0">
              <a:solidFill>
                <a:srgbClr val="000000"/>
              </a:solidFill>
              <a:latin typeface="Nimbus Sans L" panose="02000503000000000000" pitchFamily="2" charset="77"/>
            </a:endParaRPr>
          </a:p>
        </p:txBody>
      </p:sp>
      <p:sp>
        <p:nvSpPr>
          <p:cNvPr id="8197" name="Cuadro de texto 21">
            <a:extLst>
              <a:ext uri="{FF2B5EF4-FFF2-40B4-BE49-F238E27FC236}">
                <a16:creationId xmlns:a16="http://schemas.microsoft.com/office/drawing/2014/main" id="{9C3BFD66-9116-01A9-4000-156E922002E0}"/>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dirty="0">
                <a:solidFill>
                  <a:schemeClr val="bg1"/>
                </a:solidFill>
                <a:latin typeface="Nimbus Sans L" pitchFamily="2" charset="0"/>
                <a:ea typeface="Calibri" panose="020F0502020204030204" pitchFamily="34" charset="0"/>
                <a:cs typeface="Nimbus Sans L" pitchFamily="2" charset="0"/>
              </a:rPr>
              <a:t>www.hri.global</a:t>
            </a:r>
            <a:endParaRPr lang="es-ES" altLang="hu-HU" sz="1200" dirty="0">
              <a:solidFill>
                <a:schemeClr val="bg1"/>
              </a:solidFill>
              <a:ea typeface="Calibri" panose="020F0502020204030204" pitchFamily="34" charset="0"/>
              <a:cs typeface="Times New Roman" panose="02020603050405020304" pitchFamily="18" charset="0"/>
            </a:endParaRPr>
          </a:p>
        </p:txBody>
      </p:sp>
      <p:pic>
        <p:nvPicPr>
          <p:cNvPr id="8198" name="Imagen 9">
            <a:extLst>
              <a:ext uri="{FF2B5EF4-FFF2-40B4-BE49-F238E27FC236}">
                <a16:creationId xmlns:a16="http://schemas.microsoft.com/office/drawing/2014/main" id="{16F4FDA2-8A06-C60B-5F00-9D7E3F0C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6151563"/>
            <a:ext cx="8969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26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ángulo 1">
            <a:extLst>
              <a:ext uri="{FF2B5EF4-FFF2-40B4-BE49-F238E27FC236}">
                <a16:creationId xmlns:a16="http://schemas.microsoft.com/office/drawing/2014/main" id="{0EC524C4-57A4-AAAC-CAF7-28E8B098D968}"/>
              </a:ext>
            </a:extLst>
          </p:cNvPr>
          <p:cNvSpPr>
            <a:spLocks noChangeArrowheads="1"/>
          </p:cNvSpPr>
          <p:nvPr/>
        </p:nvSpPr>
        <p:spPr bwMode="auto">
          <a:xfrm>
            <a:off x="255588" y="249238"/>
            <a:ext cx="544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ctr" hangingPunct="1"/>
            <a:r>
              <a:rPr lang="hu-HU" altLang="hu-HU" sz="2800" dirty="0">
                <a:solidFill>
                  <a:srgbClr val="000000"/>
                </a:solidFill>
                <a:latin typeface="Nimbus Sans L" pitchFamily="2" charset="0"/>
                <a:ea typeface="Calibri" panose="020F0502020204030204" pitchFamily="34" charset="0"/>
                <a:cs typeface="Nimbus Sans L" pitchFamily="2" charset="0"/>
              </a:rPr>
              <a:t>LDSS </a:t>
            </a:r>
            <a:r>
              <a:rPr lang="hu-HU" altLang="hu-HU" sz="2800" dirty="0" err="1">
                <a:solidFill>
                  <a:srgbClr val="000000"/>
                </a:solidFill>
                <a:latin typeface="Nimbus Sans L" pitchFamily="2" charset="0"/>
                <a:ea typeface="Calibri" panose="020F0502020204030204" pitchFamily="34" charset="0"/>
                <a:cs typeface="Nimbus Sans L" pitchFamily="2" charset="0"/>
              </a:rPr>
              <a:t>issue</a:t>
            </a:r>
            <a:br>
              <a:rPr lang="en-US" altLang="hu-HU" sz="2800" dirty="0">
                <a:solidFill>
                  <a:srgbClr val="000000"/>
                </a:solidFill>
                <a:latin typeface="Nimbus Sans L" pitchFamily="2" charset="0"/>
                <a:ea typeface="Calibri" panose="020F0502020204030204" pitchFamily="34" charset="0"/>
                <a:cs typeface="Nimbus Sans L" pitchFamily="2" charset="0"/>
              </a:rPr>
            </a:br>
            <a:endParaRPr lang="es-ES" altLang="hu-HU" sz="2800" dirty="0">
              <a:ea typeface="Calibri" panose="020F0502020204030204" pitchFamily="34" charset="0"/>
              <a:cs typeface="Times New Roman" panose="02020603050405020304" pitchFamily="18" charset="0"/>
            </a:endParaRPr>
          </a:p>
        </p:txBody>
      </p:sp>
      <p:sp>
        <p:nvSpPr>
          <p:cNvPr id="8195" name="Cuadro de texto 21">
            <a:extLst>
              <a:ext uri="{FF2B5EF4-FFF2-40B4-BE49-F238E27FC236}">
                <a16:creationId xmlns:a16="http://schemas.microsoft.com/office/drawing/2014/main" id="{E33DCE1B-AD9B-F126-5507-6A04615D5096}"/>
              </a:ext>
            </a:extLst>
          </p:cNvPr>
          <p:cNvSpPr txBox="1">
            <a:spLocks noChangeArrowheads="1"/>
          </p:cNvSpPr>
          <p:nvPr/>
        </p:nvSpPr>
        <p:spPr bwMode="auto">
          <a:xfrm>
            <a:off x="8999538" y="249238"/>
            <a:ext cx="2879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None/>
            </a:pPr>
            <a:r>
              <a:rPr lang="en-US" sz="1300" dirty="0">
                <a:solidFill>
                  <a:schemeClr val="bg1"/>
                </a:solidFill>
                <a:latin typeface="Nimbus Sans L" pitchFamily="2" charset="0"/>
                <a:cs typeface="Times New Roman" panose="02020603050405020304" pitchFamily="18" charset="0"/>
              </a:rPr>
              <a:t>Low Dead Space Syringes: Analysis And Benefits For People Who Inject Drugs</a:t>
            </a:r>
          </a:p>
          <a:p>
            <a:pPr algn="r" eaLnBrk="1" hangingPunct="1">
              <a:lnSpc>
                <a:spcPct val="100000"/>
              </a:lnSpc>
              <a:spcBef>
                <a:spcPct val="0"/>
              </a:spcBef>
              <a:buFontTx/>
              <a:buNone/>
            </a:pPr>
            <a:endParaRPr lang="es-ES" altLang="hu-HU" sz="1200" dirty="0">
              <a:solidFill>
                <a:schemeClr val="bg1"/>
              </a:solidFill>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1762DC03-9A77-39C0-454A-40E912AF426C}"/>
              </a:ext>
            </a:extLst>
          </p:cNvPr>
          <p:cNvSpPr/>
          <p:nvPr/>
        </p:nvSpPr>
        <p:spPr>
          <a:xfrm>
            <a:off x="4572000" y="1811434"/>
            <a:ext cx="7307263" cy="3322128"/>
          </a:xfrm>
          <a:prstGeom prst="rect">
            <a:avLst/>
          </a:prstGeom>
        </p:spPr>
        <p:txBody>
          <a:bodyPr wrap="square">
            <a:spAutoFit/>
          </a:bodyPr>
          <a:lstStyle/>
          <a:p>
            <a:pPr eaLnBrk="1" fontAlgn="auto" hangingPunct="1">
              <a:lnSpc>
                <a:spcPct val="110000"/>
              </a:lnSpc>
              <a:spcBef>
                <a:spcPts val="0"/>
              </a:spcBef>
              <a:spcAft>
                <a:spcPts val="0"/>
              </a:spcAft>
              <a:defRPr/>
            </a:pPr>
            <a:r>
              <a:rPr lang="hu-HU" sz="2400" b="1" spc="-10" dirty="0">
                <a:solidFill>
                  <a:srgbClr val="000000"/>
                </a:solidFill>
                <a:latin typeface="Nimbus Sans L" panose="02000503000000000000" pitchFamily="2" charset="77"/>
              </a:rPr>
              <a:t>BUT</a:t>
            </a:r>
          </a:p>
          <a:p>
            <a:pPr marL="285750" indent="-285750" eaLnBrk="1" fontAlgn="auto" hangingPunct="1">
              <a:lnSpc>
                <a:spcPct val="110000"/>
              </a:lnSpc>
              <a:spcBef>
                <a:spcPts val="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LDSS should be part of a comprehensive HR intervention</a:t>
            </a:r>
          </a:p>
          <a:p>
            <a:pPr marL="285750" indent="-285750" eaLnBrk="1" fontAlgn="auto" hangingPunct="1">
              <a:lnSpc>
                <a:spcPct val="110000"/>
              </a:lnSpc>
              <a:spcBef>
                <a:spcPts val="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High coverage should be prioritised</a:t>
            </a:r>
          </a:p>
          <a:p>
            <a:pPr marL="285750" indent="-285750" eaLnBrk="1" fontAlgn="auto" hangingPunct="1">
              <a:lnSpc>
                <a:spcPct val="110000"/>
              </a:lnSpc>
              <a:spcBef>
                <a:spcPts val="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NSPs should provide access to a wide range of injecting equipment to cover the needs of people who inject drugs</a:t>
            </a:r>
          </a:p>
          <a:p>
            <a:pPr marL="285750" indent="-285750" eaLnBrk="1" fontAlgn="auto" hangingPunct="1">
              <a:lnSpc>
                <a:spcPct val="110000"/>
              </a:lnSpc>
              <a:spcBef>
                <a:spcPts val="0"/>
              </a:spcBef>
              <a:spcAft>
                <a:spcPts val="0"/>
              </a:spcAft>
              <a:buFont typeface="Arial" panose="020B0604020202020204" pitchFamily="34" charset="0"/>
              <a:buChar char="•"/>
              <a:defRPr/>
            </a:pPr>
            <a:endParaRPr lang="es-ES" sz="2400" dirty="0">
              <a:latin typeface="+mn-lt"/>
            </a:endParaRPr>
          </a:p>
        </p:txBody>
      </p:sp>
      <p:sp>
        <p:nvSpPr>
          <p:cNvPr id="8197" name="Cuadro de texto 21">
            <a:extLst>
              <a:ext uri="{FF2B5EF4-FFF2-40B4-BE49-F238E27FC236}">
                <a16:creationId xmlns:a16="http://schemas.microsoft.com/office/drawing/2014/main" id="{9C3BFD66-9116-01A9-4000-156E922002E0}"/>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dirty="0">
                <a:solidFill>
                  <a:schemeClr val="bg1"/>
                </a:solidFill>
                <a:latin typeface="Nimbus Sans L" pitchFamily="2" charset="0"/>
                <a:ea typeface="Calibri" panose="020F0502020204030204" pitchFamily="34" charset="0"/>
                <a:cs typeface="Nimbus Sans L" pitchFamily="2" charset="0"/>
              </a:rPr>
              <a:t>www.hri.global</a:t>
            </a:r>
            <a:endParaRPr lang="es-ES" altLang="hu-HU" sz="1200" dirty="0">
              <a:solidFill>
                <a:schemeClr val="bg1"/>
              </a:solidFill>
              <a:ea typeface="Calibri" panose="020F0502020204030204" pitchFamily="34" charset="0"/>
              <a:cs typeface="Times New Roman" panose="02020603050405020304" pitchFamily="18" charset="0"/>
            </a:endParaRPr>
          </a:p>
        </p:txBody>
      </p:sp>
      <p:pic>
        <p:nvPicPr>
          <p:cNvPr id="8198" name="Imagen 9">
            <a:extLst>
              <a:ext uri="{FF2B5EF4-FFF2-40B4-BE49-F238E27FC236}">
                <a16:creationId xmlns:a16="http://schemas.microsoft.com/office/drawing/2014/main" id="{16F4FDA2-8A06-C60B-5F00-9D7E3F0C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6151563"/>
            <a:ext cx="8969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752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73000"/>
          </a:schemeClr>
        </a:solidFill>
        <a:effectLst/>
      </p:bgPr>
    </p:bg>
    <p:spTree>
      <p:nvGrpSpPr>
        <p:cNvPr id="1" name=""/>
        <p:cNvGrpSpPr/>
        <p:nvPr/>
      </p:nvGrpSpPr>
      <p:grpSpPr>
        <a:xfrm>
          <a:off x="0" y="0"/>
          <a:ext cx="0" cy="0"/>
          <a:chOff x="0" y="0"/>
          <a:chExt cx="0" cy="0"/>
        </a:xfrm>
      </p:grpSpPr>
      <p:sp>
        <p:nvSpPr>
          <p:cNvPr id="7170" name="Rectángulo 2">
            <a:extLst>
              <a:ext uri="{FF2B5EF4-FFF2-40B4-BE49-F238E27FC236}">
                <a16:creationId xmlns:a16="http://schemas.microsoft.com/office/drawing/2014/main" id="{FE7CE392-2661-A88C-F527-17D1632CBBB8}"/>
              </a:ext>
            </a:extLst>
          </p:cNvPr>
          <p:cNvSpPr>
            <a:spLocks noChangeArrowheads="1"/>
          </p:cNvSpPr>
          <p:nvPr/>
        </p:nvSpPr>
        <p:spPr bwMode="auto">
          <a:xfrm>
            <a:off x="223838" y="300038"/>
            <a:ext cx="5872162" cy="30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6000"/>
              </a:lnSpc>
            </a:pPr>
            <a:endParaRPr lang="hu-HU" altLang="hu-HU" sz="7000" b="1" dirty="0">
              <a:latin typeface="BentonSansExtraComp Bold" pitchFamily="2" charset="0"/>
            </a:endParaRPr>
          </a:p>
          <a:p>
            <a:pPr eaLnBrk="1" hangingPunct="1">
              <a:lnSpc>
                <a:spcPts val="6000"/>
              </a:lnSpc>
            </a:pPr>
            <a:endParaRPr lang="en-US" altLang="hu-HU" sz="7000" b="1" dirty="0">
              <a:latin typeface="BentonSansExtraComp Bold" pitchFamily="2" charset="0"/>
            </a:endParaRPr>
          </a:p>
          <a:p>
            <a:pPr eaLnBrk="1" hangingPunct="1">
              <a:lnSpc>
                <a:spcPts val="6000"/>
              </a:lnSpc>
            </a:pPr>
            <a:r>
              <a:rPr lang="hu-HU" altLang="hu-HU" sz="7000" b="1" dirty="0">
                <a:latin typeface="BentonSansExtraComp Bold" pitchFamily="2" charset="0"/>
              </a:rPr>
              <a:t>THANK YOU</a:t>
            </a:r>
          </a:p>
          <a:p>
            <a:pPr eaLnBrk="1" hangingPunct="1">
              <a:lnSpc>
                <a:spcPts val="6000"/>
              </a:lnSpc>
            </a:pPr>
            <a:r>
              <a:rPr lang="hu-HU" altLang="hu-HU" sz="2400" b="1" dirty="0">
                <a:latin typeface="BentonSansExtraComp Bold" pitchFamily="2" charset="0"/>
              </a:rPr>
              <a:t>ROBERT.CSAK@HRI.GLOBAL</a:t>
            </a:r>
            <a:endParaRPr lang="es-ES" altLang="hu-HU" sz="2400" b="1" dirty="0">
              <a:latin typeface="BentonSansExtraComp Bold" pitchFamily="2" charset="0"/>
            </a:endParaRPr>
          </a:p>
        </p:txBody>
      </p:sp>
      <p:sp>
        <p:nvSpPr>
          <p:cNvPr id="7171" name="Cuadro de texto 21">
            <a:extLst>
              <a:ext uri="{FF2B5EF4-FFF2-40B4-BE49-F238E27FC236}">
                <a16:creationId xmlns:a16="http://schemas.microsoft.com/office/drawing/2014/main" id="{5E50943F-41ED-E66D-F7FB-F0B14C4B621B}"/>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a:latin typeface="Nimbus Sans L" panose="02000503000000000000" pitchFamily="2" charset="0"/>
                <a:ea typeface="Calibri" panose="020F0502020204030204" pitchFamily="34" charset="0"/>
                <a:cs typeface="Nimbus Sans L" panose="02000503000000000000" pitchFamily="2" charset="0"/>
              </a:rPr>
              <a:t>www.hri.global</a:t>
            </a:r>
            <a:endParaRPr lang="es-ES" altLang="hu-HU" sz="1200">
              <a:ea typeface="Calibri" panose="020F0502020204030204" pitchFamily="34" charset="0"/>
              <a:cs typeface="Times New Roman" panose="02020603050405020304" pitchFamily="18" charset="0"/>
            </a:endParaRPr>
          </a:p>
        </p:txBody>
      </p:sp>
      <p:sp>
        <p:nvSpPr>
          <p:cNvPr id="7172" name="Cuadro de texto 21">
            <a:extLst>
              <a:ext uri="{FF2B5EF4-FFF2-40B4-BE49-F238E27FC236}">
                <a16:creationId xmlns:a16="http://schemas.microsoft.com/office/drawing/2014/main" id="{75A0123A-4309-A0D7-EFBF-9DD199EFB05F}"/>
              </a:ext>
            </a:extLst>
          </p:cNvPr>
          <p:cNvSpPr txBox="1">
            <a:spLocks noChangeArrowheads="1"/>
          </p:cNvSpPr>
          <p:nvPr/>
        </p:nvSpPr>
        <p:spPr bwMode="auto">
          <a:xfrm>
            <a:off x="9015413"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sz="1300" dirty="0">
                <a:latin typeface="Nimbus Sans L" panose="02000503000000000000" pitchFamily="2" charset="0"/>
                <a:cs typeface="Times New Roman" panose="02020603050405020304" pitchFamily="18" charset="0"/>
              </a:rPr>
              <a:t>Low Dead Space Syringes: Analysis And Benefits For People Who Inject Drugs</a:t>
            </a:r>
          </a:p>
          <a:p>
            <a:pPr algn="r" eaLnBrk="1" hangingPunct="1"/>
            <a:endParaRPr lang="es-ES" altLang="hu-HU"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62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73000"/>
          </a:schemeClr>
        </a:solidFill>
        <a:effectLst/>
      </p:bgPr>
    </p:bg>
    <p:spTree>
      <p:nvGrpSpPr>
        <p:cNvPr id="1" name=""/>
        <p:cNvGrpSpPr/>
        <p:nvPr/>
      </p:nvGrpSpPr>
      <p:grpSpPr>
        <a:xfrm>
          <a:off x="0" y="0"/>
          <a:ext cx="0" cy="0"/>
          <a:chOff x="0" y="0"/>
          <a:chExt cx="0" cy="0"/>
        </a:xfrm>
      </p:grpSpPr>
      <p:sp>
        <p:nvSpPr>
          <p:cNvPr id="7170" name="Rectángulo 2">
            <a:extLst>
              <a:ext uri="{FF2B5EF4-FFF2-40B4-BE49-F238E27FC236}">
                <a16:creationId xmlns:a16="http://schemas.microsoft.com/office/drawing/2014/main" id="{FE7CE392-2661-A88C-F527-17D1632CBBB8}"/>
              </a:ext>
            </a:extLst>
          </p:cNvPr>
          <p:cNvSpPr>
            <a:spLocks noChangeArrowheads="1"/>
          </p:cNvSpPr>
          <p:nvPr/>
        </p:nvSpPr>
        <p:spPr bwMode="auto">
          <a:xfrm>
            <a:off x="223838" y="300038"/>
            <a:ext cx="5872162" cy="24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6000"/>
              </a:lnSpc>
            </a:pPr>
            <a:endParaRPr lang="hu-HU" altLang="hu-HU" sz="7000" b="1" dirty="0">
              <a:latin typeface="BentonSansExtraComp Bold" pitchFamily="2" charset="0"/>
            </a:endParaRPr>
          </a:p>
          <a:p>
            <a:pPr eaLnBrk="1" hangingPunct="1">
              <a:lnSpc>
                <a:spcPts val="6000"/>
              </a:lnSpc>
            </a:pPr>
            <a:endParaRPr lang="en-US" altLang="hu-HU" sz="7000" b="1" dirty="0">
              <a:latin typeface="BentonSansExtraComp Bold" pitchFamily="2" charset="0"/>
            </a:endParaRPr>
          </a:p>
          <a:p>
            <a:pPr eaLnBrk="1" hangingPunct="1">
              <a:lnSpc>
                <a:spcPts val="6000"/>
              </a:lnSpc>
            </a:pPr>
            <a:r>
              <a:rPr lang="en-US" altLang="hu-HU" sz="7000" b="1" dirty="0">
                <a:latin typeface="BentonSansExtraComp Bold" pitchFamily="2" charset="0"/>
              </a:rPr>
              <a:t>RE</a:t>
            </a:r>
            <a:r>
              <a:rPr lang="hu-HU" altLang="hu-HU" sz="7000" b="1" dirty="0">
                <a:latin typeface="BentonSansExtraComp Bold" pitchFamily="2" charset="0"/>
              </a:rPr>
              <a:t>SULTS</a:t>
            </a:r>
            <a:endParaRPr lang="es-ES" altLang="hu-HU" sz="7000" b="1" dirty="0">
              <a:latin typeface="BentonSansExtraComp Bold" pitchFamily="2" charset="0"/>
            </a:endParaRPr>
          </a:p>
        </p:txBody>
      </p:sp>
      <p:sp>
        <p:nvSpPr>
          <p:cNvPr id="7171" name="Cuadro de texto 21">
            <a:extLst>
              <a:ext uri="{FF2B5EF4-FFF2-40B4-BE49-F238E27FC236}">
                <a16:creationId xmlns:a16="http://schemas.microsoft.com/office/drawing/2014/main" id="{5E50943F-41ED-E66D-F7FB-F0B14C4B621B}"/>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a:latin typeface="Nimbus Sans L" panose="02000503000000000000" pitchFamily="2" charset="0"/>
                <a:ea typeface="Calibri" panose="020F0502020204030204" pitchFamily="34" charset="0"/>
                <a:cs typeface="Nimbus Sans L" panose="02000503000000000000" pitchFamily="2" charset="0"/>
              </a:rPr>
              <a:t>www.hri.global</a:t>
            </a:r>
            <a:endParaRPr lang="es-ES" altLang="hu-HU" sz="1200">
              <a:ea typeface="Calibri" panose="020F0502020204030204" pitchFamily="34" charset="0"/>
              <a:cs typeface="Times New Roman" panose="02020603050405020304" pitchFamily="18" charset="0"/>
            </a:endParaRPr>
          </a:p>
        </p:txBody>
      </p:sp>
      <p:sp>
        <p:nvSpPr>
          <p:cNvPr id="7172" name="Cuadro de texto 21">
            <a:extLst>
              <a:ext uri="{FF2B5EF4-FFF2-40B4-BE49-F238E27FC236}">
                <a16:creationId xmlns:a16="http://schemas.microsoft.com/office/drawing/2014/main" id="{75A0123A-4309-A0D7-EFBF-9DD199EFB05F}"/>
              </a:ext>
            </a:extLst>
          </p:cNvPr>
          <p:cNvSpPr txBox="1">
            <a:spLocks noChangeArrowheads="1"/>
          </p:cNvSpPr>
          <p:nvPr/>
        </p:nvSpPr>
        <p:spPr bwMode="auto">
          <a:xfrm>
            <a:off x="9015413"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sz="1300" dirty="0">
                <a:latin typeface="Nimbus Sans L" panose="02000503000000000000" pitchFamily="2" charset="0"/>
                <a:cs typeface="Times New Roman" panose="02020603050405020304" pitchFamily="18" charset="0"/>
              </a:rPr>
              <a:t>Low Dead Space Syringes: Analysis And Benefits For People Who Inject Drugs</a:t>
            </a:r>
          </a:p>
          <a:p>
            <a:pPr algn="r" eaLnBrk="1" hangingPunct="1"/>
            <a:endParaRPr lang="es-ES" altLang="hu-HU" sz="1200" dirty="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ángulo 1">
            <a:extLst>
              <a:ext uri="{FF2B5EF4-FFF2-40B4-BE49-F238E27FC236}">
                <a16:creationId xmlns:a16="http://schemas.microsoft.com/office/drawing/2014/main" id="{0EC524C4-57A4-AAAC-CAF7-28E8B098D968}"/>
              </a:ext>
            </a:extLst>
          </p:cNvPr>
          <p:cNvSpPr>
            <a:spLocks noChangeArrowheads="1"/>
          </p:cNvSpPr>
          <p:nvPr/>
        </p:nvSpPr>
        <p:spPr bwMode="auto">
          <a:xfrm>
            <a:off x="255588" y="249238"/>
            <a:ext cx="544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ctr" hangingPunct="1"/>
            <a:r>
              <a:rPr lang="en-GB" sz="2800" dirty="0">
                <a:solidFill>
                  <a:srgbClr val="000000"/>
                </a:solidFill>
                <a:latin typeface="Nimbus Sans L" pitchFamily="2" charset="0"/>
              </a:rPr>
              <a:t>Funding and procurement</a:t>
            </a:r>
            <a:br>
              <a:rPr lang="en-US" altLang="hu-HU" sz="2800" dirty="0">
                <a:solidFill>
                  <a:srgbClr val="000000"/>
                </a:solidFill>
                <a:latin typeface="Nimbus Sans L" pitchFamily="2" charset="0"/>
              </a:rPr>
            </a:br>
            <a:endParaRPr lang="es-ES" altLang="hu-HU" sz="2800" dirty="0">
              <a:solidFill>
                <a:srgbClr val="000000"/>
              </a:solidFill>
              <a:latin typeface="Nimbus Sans L" pitchFamily="2" charset="0"/>
            </a:endParaRPr>
          </a:p>
        </p:txBody>
      </p:sp>
      <p:sp>
        <p:nvSpPr>
          <p:cNvPr id="8195" name="Cuadro de texto 21">
            <a:extLst>
              <a:ext uri="{FF2B5EF4-FFF2-40B4-BE49-F238E27FC236}">
                <a16:creationId xmlns:a16="http://schemas.microsoft.com/office/drawing/2014/main" id="{E33DCE1B-AD9B-F126-5507-6A04615D5096}"/>
              </a:ext>
            </a:extLst>
          </p:cNvPr>
          <p:cNvSpPr txBox="1">
            <a:spLocks noChangeArrowheads="1"/>
          </p:cNvSpPr>
          <p:nvPr/>
        </p:nvSpPr>
        <p:spPr bwMode="auto">
          <a:xfrm>
            <a:off x="8999538" y="249238"/>
            <a:ext cx="2879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None/>
            </a:pPr>
            <a:r>
              <a:rPr lang="en-US" sz="1300" dirty="0">
                <a:solidFill>
                  <a:schemeClr val="bg1"/>
                </a:solidFill>
                <a:latin typeface="Nimbus Sans L" pitchFamily="2" charset="0"/>
                <a:cs typeface="Times New Roman" panose="02020603050405020304" pitchFamily="18" charset="0"/>
              </a:rPr>
              <a:t>Low Dead Space Syringes: Analysis And Benefits For People Who Inject Drugs</a:t>
            </a:r>
          </a:p>
          <a:p>
            <a:pPr algn="r" eaLnBrk="1" hangingPunct="1">
              <a:lnSpc>
                <a:spcPct val="100000"/>
              </a:lnSpc>
              <a:spcBef>
                <a:spcPct val="0"/>
              </a:spcBef>
              <a:buFontTx/>
              <a:buNone/>
            </a:pPr>
            <a:endParaRPr lang="es-ES" altLang="hu-HU" sz="1200" dirty="0">
              <a:solidFill>
                <a:schemeClr val="bg1"/>
              </a:solidFill>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1762DC03-9A77-39C0-454A-40E912AF426C}"/>
              </a:ext>
            </a:extLst>
          </p:cNvPr>
          <p:cNvSpPr/>
          <p:nvPr/>
        </p:nvSpPr>
        <p:spPr>
          <a:xfrm>
            <a:off x="2985796" y="1506636"/>
            <a:ext cx="8893467" cy="4925644"/>
          </a:xfrm>
          <a:prstGeom prst="rect">
            <a:avLst/>
          </a:prstGeom>
        </p:spPr>
        <p:txBody>
          <a:bodyPr wrap="square">
            <a:spAutoFit/>
          </a:bodyPr>
          <a:lstStyle/>
          <a:p>
            <a:pPr marL="285750" indent="-285750" eaLnBrk="1" fontAlgn="auto" hangingPunct="1">
              <a:lnSpc>
                <a:spcPct val="110000"/>
              </a:lnSpc>
              <a:spcBef>
                <a:spcPts val="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International donors:</a:t>
            </a:r>
            <a:br>
              <a:rPr lang="en-GB" sz="2400" spc="-10" dirty="0">
                <a:solidFill>
                  <a:srgbClr val="000000"/>
                </a:solidFill>
                <a:latin typeface="Nimbus Sans L" panose="02000503000000000000" pitchFamily="2" charset="77"/>
              </a:rPr>
            </a:br>
            <a:r>
              <a:rPr lang="en-GB" spc="-10" dirty="0">
                <a:solidFill>
                  <a:srgbClr val="000000"/>
                </a:solidFill>
                <a:latin typeface="Nimbus Sans L" panose="02000503000000000000" pitchFamily="2" charset="77"/>
              </a:rPr>
              <a:t>Albania, Armenia, Cambodia, Colombia, Georgia, Kyrgyzstan, Nigeria, Kenya, Pakistan, Russia - Moscow, South Africa, Tanzania, Thailand, Ukraine, Vietnam</a:t>
            </a:r>
          </a:p>
          <a:p>
            <a:pPr marL="285750" indent="-285750" eaLnBrk="1" fontAlgn="auto" hangingPunct="1">
              <a:lnSpc>
                <a:spcPct val="110000"/>
              </a:lnSpc>
              <a:spcBef>
                <a:spcPts val="18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Domestic funding (National government, civil society)</a:t>
            </a:r>
            <a:br>
              <a:rPr lang="en-GB" sz="2400" spc="-10" dirty="0">
                <a:solidFill>
                  <a:srgbClr val="000000"/>
                </a:solidFill>
                <a:latin typeface="Nimbus Sans L" panose="02000503000000000000" pitchFamily="2" charset="77"/>
              </a:rPr>
            </a:br>
            <a:r>
              <a:rPr lang="en-GB" spc="-10" dirty="0">
                <a:solidFill>
                  <a:srgbClr val="000000"/>
                </a:solidFill>
                <a:latin typeface="Nimbus Sans L" panose="02000503000000000000" pitchFamily="2" charset="77"/>
              </a:rPr>
              <a:t>Australia, Czechia, Greece, Hungary, Mauritius, North Macedonia, Puerto Rico, Switzerland, UK – Scotland</a:t>
            </a:r>
          </a:p>
          <a:p>
            <a:pPr marL="285750" indent="-285750" eaLnBrk="1" fontAlgn="auto" hangingPunct="1">
              <a:lnSpc>
                <a:spcPct val="110000"/>
              </a:lnSpc>
              <a:spcBef>
                <a:spcPts val="12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Procurement: somewhat centralised in most countries</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GF: PR purchases all equipment and distribute to service providers</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a:t>
            </a:r>
            <a:r>
              <a:rPr lang="en-GB" spc="-10" dirty="0">
                <a:solidFill>
                  <a:srgbClr val="000000"/>
                </a:solidFill>
                <a:latin typeface="Nimbus Sans L" panose="02000503000000000000" pitchFamily="2" charset="77"/>
              </a:rPr>
              <a:t>Kyrgyzstan: all syringes are purchased centrally but only HDSS (financial reasons)</a:t>
            </a:r>
            <a:br>
              <a:rPr lang="en-GB" spc="-10" dirty="0">
                <a:solidFill>
                  <a:srgbClr val="000000"/>
                </a:solidFill>
                <a:latin typeface="Nimbus Sans L" panose="02000503000000000000" pitchFamily="2" charset="77"/>
              </a:rPr>
            </a:br>
            <a:r>
              <a:rPr lang="en-GB" spc="-10" dirty="0">
                <a:solidFill>
                  <a:srgbClr val="000000"/>
                </a:solidFill>
                <a:latin typeface="Nimbus Sans L" panose="02000503000000000000" pitchFamily="2" charset="77"/>
              </a:rPr>
              <a:t>	South Africa: all syringes 1ml fixed (LDSS) but only one type</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Domestic: public procurement policies can hinder access</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a:t>
            </a:r>
            <a:r>
              <a:rPr lang="en-GB" spc="-10" dirty="0">
                <a:solidFill>
                  <a:srgbClr val="000000"/>
                </a:solidFill>
                <a:latin typeface="Nimbus Sans L" panose="02000503000000000000" pitchFamily="2" charset="77"/>
              </a:rPr>
              <a:t>North Macedonia: must choose the cheapest even if it’s not the best quality</a:t>
            </a:r>
            <a:endParaRPr lang="es-ES" sz="2400" dirty="0">
              <a:latin typeface="+mn-lt"/>
            </a:endParaRPr>
          </a:p>
        </p:txBody>
      </p:sp>
      <p:sp>
        <p:nvSpPr>
          <p:cNvPr id="8197" name="Cuadro de texto 21">
            <a:extLst>
              <a:ext uri="{FF2B5EF4-FFF2-40B4-BE49-F238E27FC236}">
                <a16:creationId xmlns:a16="http://schemas.microsoft.com/office/drawing/2014/main" id="{9C3BFD66-9116-01A9-4000-156E922002E0}"/>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dirty="0">
                <a:solidFill>
                  <a:schemeClr val="bg1"/>
                </a:solidFill>
                <a:latin typeface="Nimbus Sans L" pitchFamily="2" charset="0"/>
                <a:ea typeface="Calibri" panose="020F0502020204030204" pitchFamily="34" charset="0"/>
                <a:cs typeface="Nimbus Sans L" pitchFamily="2" charset="0"/>
              </a:rPr>
              <a:t>www.hri.global</a:t>
            </a:r>
            <a:endParaRPr lang="es-ES" altLang="hu-HU" sz="1200" dirty="0">
              <a:solidFill>
                <a:schemeClr val="bg1"/>
              </a:solidFill>
              <a:ea typeface="Calibri" panose="020F0502020204030204" pitchFamily="34" charset="0"/>
              <a:cs typeface="Times New Roman" panose="02020603050405020304" pitchFamily="18" charset="0"/>
            </a:endParaRPr>
          </a:p>
        </p:txBody>
      </p:sp>
      <p:pic>
        <p:nvPicPr>
          <p:cNvPr id="8198" name="Imagen 9">
            <a:extLst>
              <a:ext uri="{FF2B5EF4-FFF2-40B4-BE49-F238E27FC236}">
                <a16:creationId xmlns:a16="http://schemas.microsoft.com/office/drawing/2014/main" id="{16F4FDA2-8A06-C60B-5F00-9D7E3F0C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6151563"/>
            <a:ext cx="8969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40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ángulo 1">
            <a:extLst>
              <a:ext uri="{FF2B5EF4-FFF2-40B4-BE49-F238E27FC236}">
                <a16:creationId xmlns:a16="http://schemas.microsoft.com/office/drawing/2014/main" id="{0EC524C4-57A4-AAAC-CAF7-28E8B098D968}"/>
              </a:ext>
            </a:extLst>
          </p:cNvPr>
          <p:cNvSpPr>
            <a:spLocks noChangeArrowheads="1"/>
          </p:cNvSpPr>
          <p:nvPr/>
        </p:nvSpPr>
        <p:spPr bwMode="auto">
          <a:xfrm>
            <a:off x="255588" y="249238"/>
            <a:ext cx="544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ctr" hangingPunct="1"/>
            <a:r>
              <a:rPr lang="hu-HU" sz="2800" dirty="0" err="1">
                <a:solidFill>
                  <a:srgbClr val="000000"/>
                </a:solidFill>
                <a:latin typeface="Nimbus Sans L" pitchFamily="2" charset="0"/>
              </a:rPr>
              <a:t>Pharmacy</a:t>
            </a:r>
            <a:r>
              <a:rPr lang="hu-HU" sz="2800" dirty="0">
                <a:solidFill>
                  <a:srgbClr val="000000"/>
                </a:solidFill>
                <a:latin typeface="Nimbus Sans L" pitchFamily="2" charset="0"/>
              </a:rPr>
              <a:t> </a:t>
            </a:r>
            <a:r>
              <a:rPr lang="hu-HU" sz="2800" dirty="0" err="1">
                <a:solidFill>
                  <a:srgbClr val="000000"/>
                </a:solidFill>
                <a:latin typeface="Nimbus Sans L" pitchFamily="2" charset="0"/>
              </a:rPr>
              <a:t>access</a:t>
            </a:r>
            <a:br>
              <a:rPr lang="en-US" altLang="hu-HU" sz="2800" dirty="0">
                <a:solidFill>
                  <a:srgbClr val="000000"/>
                </a:solidFill>
                <a:latin typeface="Nimbus Sans L" pitchFamily="2" charset="0"/>
              </a:rPr>
            </a:br>
            <a:endParaRPr lang="es-ES" altLang="hu-HU" sz="2800" dirty="0">
              <a:solidFill>
                <a:srgbClr val="000000"/>
              </a:solidFill>
              <a:latin typeface="Nimbus Sans L" pitchFamily="2" charset="0"/>
            </a:endParaRPr>
          </a:p>
        </p:txBody>
      </p:sp>
      <p:sp>
        <p:nvSpPr>
          <p:cNvPr id="8195" name="Cuadro de texto 21">
            <a:extLst>
              <a:ext uri="{FF2B5EF4-FFF2-40B4-BE49-F238E27FC236}">
                <a16:creationId xmlns:a16="http://schemas.microsoft.com/office/drawing/2014/main" id="{E33DCE1B-AD9B-F126-5507-6A04615D5096}"/>
              </a:ext>
            </a:extLst>
          </p:cNvPr>
          <p:cNvSpPr txBox="1">
            <a:spLocks noChangeArrowheads="1"/>
          </p:cNvSpPr>
          <p:nvPr/>
        </p:nvSpPr>
        <p:spPr bwMode="auto">
          <a:xfrm>
            <a:off x="8999538" y="249238"/>
            <a:ext cx="2879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None/>
            </a:pPr>
            <a:r>
              <a:rPr lang="en-US" sz="1300" dirty="0">
                <a:solidFill>
                  <a:schemeClr val="bg1"/>
                </a:solidFill>
                <a:latin typeface="Nimbus Sans L" pitchFamily="2" charset="0"/>
                <a:cs typeface="Times New Roman" panose="02020603050405020304" pitchFamily="18" charset="0"/>
              </a:rPr>
              <a:t>Low Dead Space Syringes: Analysis And Benefits For People Who Inject Drugs</a:t>
            </a:r>
          </a:p>
          <a:p>
            <a:pPr algn="r" eaLnBrk="1" hangingPunct="1">
              <a:lnSpc>
                <a:spcPct val="100000"/>
              </a:lnSpc>
              <a:spcBef>
                <a:spcPct val="0"/>
              </a:spcBef>
              <a:buFontTx/>
              <a:buNone/>
            </a:pPr>
            <a:endParaRPr lang="es-ES" altLang="hu-HU" sz="1200" dirty="0">
              <a:solidFill>
                <a:schemeClr val="bg1"/>
              </a:solidFill>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1762DC03-9A77-39C0-454A-40E912AF426C}"/>
              </a:ext>
            </a:extLst>
          </p:cNvPr>
          <p:cNvSpPr/>
          <p:nvPr/>
        </p:nvSpPr>
        <p:spPr>
          <a:xfrm>
            <a:off x="2985796" y="1506636"/>
            <a:ext cx="8893467" cy="5178021"/>
          </a:xfrm>
          <a:prstGeom prst="rect">
            <a:avLst/>
          </a:prstGeom>
        </p:spPr>
        <p:txBody>
          <a:bodyPr wrap="square">
            <a:spAutoFit/>
          </a:bodyPr>
          <a:lstStyle/>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b="1" spc="-10" dirty="0">
                <a:solidFill>
                  <a:srgbClr val="000000"/>
                </a:solidFill>
                <a:latin typeface="Nimbus Sans L" panose="02000503000000000000" pitchFamily="2" charset="77"/>
              </a:rPr>
              <a:t>NSPs are the main source</a:t>
            </a:r>
            <a:r>
              <a:rPr lang="en-GB" sz="2400" spc="-10" dirty="0">
                <a:solidFill>
                  <a:srgbClr val="000000"/>
                </a:solidFill>
                <a:latin typeface="Nimbus Sans L" panose="02000503000000000000" pitchFamily="2" charset="77"/>
              </a:rPr>
              <a:t>: 16 out of the 22 countries +80% in NSPs</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Georgia (60% pharmacy): NSPs are implemented in only 11 cities</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Mauritius (60% pharmacy): difficulties reaching every part of the island, insufficient number of HR workers + do not get enough needles from government</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Scotland: 77% of injecting equipment in pharmacy-run </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a:t>
            </a:r>
            <a:r>
              <a:rPr lang="hu-HU" sz="2400" spc="-10" dirty="0">
                <a:solidFill>
                  <a:srgbClr val="000000"/>
                </a:solidFill>
                <a:latin typeface="Nimbus Sans L" panose="02000503000000000000" pitchFamily="2" charset="77"/>
              </a:rPr>
              <a:t>	  </a:t>
            </a:r>
            <a:r>
              <a:rPr lang="en-GB" sz="2400" spc="-10" dirty="0">
                <a:solidFill>
                  <a:srgbClr val="000000"/>
                </a:solidFill>
                <a:latin typeface="Nimbus Sans L" panose="02000503000000000000" pitchFamily="2" charset="77"/>
              </a:rPr>
              <a:t>BUT integrated to NSP, </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a:t>
            </a:r>
            <a:r>
              <a:rPr lang="hu-HU" sz="2400" spc="-10" dirty="0">
                <a:solidFill>
                  <a:srgbClr val="000000"/>
                </a:solidFill>
                <a:latin typeface="Nimbus Sans L" panose="02000503000000000000" pitchFamily="2" charset="77"/>
              </a:rPr>
              <a:t>	  </a:t>
            </a:r>
            <a:r>
              <a:rPr lang="en-GB" sz="2400" spc="-10" dirty="0">
                <a:solidFill>
                  <a:srgbClr val="000000"/>
                </a:solidFill>
                <a:latin typeface="Nimbus Sans L" panose="02000503000000000000" pitchFamily="2" charset="77"/>
              </a:rPr>
              <a:t>offering the same type of syringes as trad. NSPs</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Pharmacy access can be hindered by stigma and discrimination; </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in many countries pharmacies often refuse to sell syringes/needles to people who inject drugs </a:t>
            </a:r>
            <a:br>
              <a:rPr lang="hu-HU" sz="2400" spc="-10" dirty="0">
                <a:solidFill>
                  <a:srgbClr val="000000"/>
                </a:solidFill>
                <a:latin typeface="Nimbus Sans L" panose="02000503000000000000" pitchFamily="2" charset="77"/>
              </a:rPr>
            </a:br>
            <a:r>
              <a:rPr lang="hu-HU" sz="2400" spc="-10" dirty="0">
                <a:solidFill>
                  <a:srgbClr val="000000"/>
                </a:solidFill>
                <a:latin typeface="Nimbus Sans L" panose="02000503000000000000" pitchFamily="2" charset="77"/>
              </a:rPr>
              <a:t>a</a:t>
            </a:r>
            <a:r>
              <a:rPr lang="en-GB" sz="2400" spc="-10" dirty="0" err="1">
                <a:solidFill>
                  <a:srgbClr val="000000"/>
                </a:solidFill>
                <a:latin typeface="Nimbus Sans L" panose="02000503000000000000" pitchFamily="2" charset="77"/>
              </a:rPr>
              <a:t>nd</a:t>
            </a:r>
            <a:r>
              <a:rPr lang="en-GB" sz="2400" spc="-10" dirty="0">
                <a:solidFill>
                  <a:srgbClr val="000000"/>
                </a:solidFill>
                <a:latin typeface="Nimbus Sans L" panose="02000503000000000000" pitchFamily="2" charset="77"/>
              </a:rPr>
              <a:t> pharmacies are not HR services…</a:t>
            </a:r>
            <a:endParaRPr lang="es-ES" sz="2400" dirty="0">
              <a:latin typeface="+mn-lt"/>
            </a:endParaRPr>
          </a:p>
        </p:txBody>
      </p:sp>
      <p:sp>
        <p:nvSpPr>
          <p:cNvPr id="8197" name="Cuadro de texto 21">
            <a:extLst>
              <a:ext uri="{FF2B5EF4-FFF2-40B4-BE49-F238E27FC236}">
                <a16:creationId xmlns:a16="http://schemas.microsoft.com/office/drawing/2014/main" id="{9C3BFD66-9116-01A9-4000-156E922002E0}"/>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dirty="0">
                <a:solidFill>
                  <a:schemeClr val="bg1"/>
                </a:solidFill>
                <a:latin typeface="Nimbus Sans L" pitchFamily="2" charset="0"/>
                <a:ea typeface="Calibri" panose="020F0502020204030204" pitchFamily="34" charset="0"/>
                <a:cs typeface="Nimbus Sans L" pitchFamily="2" charset="0"/>
              </a:rPr>
              <a:t>www.hri.global</a:t>
            </a:r>
            <a:endParaRPr lang="es-ES" altLang="hu-HU" sz="1200" dirty="0">
              <a:solidFill>
                <a:schemeClr val="bg1"/>
              </a:solidFill>
              <a:ea typeface="Calibri" panose="020F0502020204030204" pitchFamily="34" charset="0"/>
              <a:cs typeface="Times New Roman" panose="02020603050405020304" pitchFamily="18" charset="0"/>
            </a:endParaRPr>
          </a:p>
        </p:txBody>
      </p:sp>
      <p:pic>
        <p:nvPicPr>
          <p:cNvPr id="8198" name="Imagen 9">
            <a:extLst>
              <a:ext uri="{FF2B5EF4-FFF2-40B4-BE49-F238E27FC236}">
                <a16:creationId xmlns:a16="http://schemas.microsoft.com/office/drawing/2014/main" id="{16F4FDA2-8A06-C60B-5F00-9D7E3F0C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6151563"/>
            <a:ext cx="8969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52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ángulo 1">
            <a:extLst>
              <a:ext uri="{FF2B5EF4-FFF2-40B4-BE49-F238E27FC236}">
                <a16:creationId xmlns:a16="http://schemas.microsoft.com/office/drawing/2014/main" id="{0EC524C4-57A4-AAAC-CAF7-28E8B098D968}"/>
              </a:ext>
            </a:extLst>
          </p:cNvPr>
          <p:cNvSpPr>
            <a:spLocks noChangeArrowheads="1"/>
          </p:cNvSpPr>
          <p:nvPr/>
        </p:nvSpPr>
        <p:spPr bwMode="auto">
          <a:xfrm>
            <a:off x="255588" y="249238"/>
            <a:ext cx="544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ctr" hangingPunct="1"/>
            <a:r>
              <a:rPr lang="hu-HU" sz="2800" dirty="0" err="1">
                <a:solidFill>
                  <a:srgbClr val="000000"/>
                </a:solidFill>
                <a:latin typeface="Nimbus Sans L" pitchFamily="2" charset="0"/>
              </a:rPr>
              <a:t>Syringe</a:t>
            </a:r>
            <a:r>
              <a:rPr lang="hu-HU" sz="2800" dirty="0">
                <a:solidFill>
                  <a:srgbClr val="000000"/>
                </a:solidFill>
                <a:latin typeface="Nimbus Sans L" pitchFamily="2" charset="0"/>
              </a:rPr>
              <a:t> </a:t>
            </a:r>
            <a:r>
              <a:rPr lang="hu-HU" sz="2800" dirty="0" err="1">
                <a:solidFill>
                  <a:srgbClr val="000000"/>
                </a:solidFill>
                <a:latin typeface="Nimbus Sans L" pitchFamily="2" charset="0"/>
              </a:rPr>
              <a:t>types</a:t>
            </a:r>
            <a:br>
              <a:rPr lang="en-US" altLang="hu-HU" sz="2800" dirty="0">
                <a:solidFill>
                  <a:srgbClr val="000000"/>
                </a:solidFill>
                <a:latin typeface="Nimbus Sans L" pitchFamily="2" charset="0"/>
              </a:rPr>
            </a:br>
            <a:endParaRPr lang="es-ES" altLang="hu-HU" sz="2800" dirty="0">
              <a:solidFill>
                <a:srgbClr val="000000"/>
              </a:solidFill>
              <a:latin typeface="Nimbus Sans L" pitchFamily="2" charset="0"/>
            </a:endParaRPr>
          </a:p>
        </p:txBody>
      </p:sp>
      <p:sp>
        <p:nvSpPr>
          <p:cNvPr id="8195" name="Cuadro de texto 21">
            <a:extLst>
              <a:ext uri="{FF2B5EF4-FFF2-40B4-BE49-F238E27FC236}">
                <a16:creationId xmlns:a16="http://schemas.microsoft.com/office/drawing/2014/main" id="{E33DCE1B-AD9B-F126-5507-6A04615D5096}"/>
              </a:ext>
            </a:extLst>
          </p:cNvPr>
          <p:cNvSpPr txBox="1">
            <a:spLocks noChangeArrowheads="1"/>
          </p:cNvSpPr>
          <p:nvPr/>
        </p:nvSpPr>
        <p:spPr bwMode="auto">
          <a:xfrm>
            <a:off x="8999538" y="249238"/>
            <a:ext cx="2879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None/>
            </a:pPr>
            <a:r>
              <a:rPr lang="en-US" sz="1300" dirty="0">
                <a:solidFill>
                  <a:schemeClr val="bg1"/>
                </a:solidFill>
                <a:latin typeface="Nimbus Sans L" pitchFamily="2" charset="0"/>
                <a:cs typeface="Times New Roman" panose="02020603050405020304" pitchFamily="18" charset="0"/>
              </a:rPr>
              <a:t>Low Dead Space Syringes: Analysis And Benefits For People Who Inject Drugs</a:t>
            </a:r>
          </a:p>
          <a:p>
            <a:pPr algn="r" eaLnBrk="1" hangingPunct="1">
              <a:lnSpc>
                <a:spcPct val="100000"/>
              </a:lnSpc>
              <a:spcBef>
                <a:spcPct val="0"/>
              </a:spcBef>
              <a:buFontTx/>
              <a:buNone/>
            </a:pPr>
            <a:endParaRPr lang="es-ES" altLang="hu-HU" sz="1200" dirty="0">
              <a:solidFill>
                <a:schemeClr val="bg1"/>
              </a:solidFill>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1762DC03-9A77-39C0-454A-40E912AF426C}"/>
              </a:ext>
            </a:extLst>
          </p:cNvPr>
          <p:cNvSpPr/>
          <p:nvPr/>
        </p:nvSpPr>
        <p:spPr>
          <a:xfrm>
            <a:off x="6256421" y="1506636"/>
            <a:ext cx="5622842" cy="3959225"/>
          </a:xfrm>
          <a:prstGeom prst="rect">
            <a:avLst/>
          </a:prstGeom>
        </p:spPr>
        <p:txBody>
          <a:bodyPr wrap="square">
            <a:spAutoFit/>
          </a:bodyPr>
          <a:lstStyle/>
          <a:p>
            <a:pPr marL="285750" indent="-285750" eaLnBrk="1" fontAlgn="auto" hangingPunct="1">
              <a:lnSpc>
                <a:spcPct val="110000"/>
              </a:lnSpc>
              <a:spcBef>
                <a:spcPts val="600"/>
              </a:spcBef>
              <a:spcAft>
                <a:spcPts val="0"/>
              </a:spcAft>
              <a:buFont typeface="Arial" panose="020B0604020202020204" pitchFamily="34" charset="0"/>
              <a:buChar char="•"/>
              <a:defRPr/>
            </a:pPr>
            <a:endParaRPr lang="hu-HU" sz="2400" spc="-10" dirty="0">
              <a:solidFill>
                <a:srgbClr val="000000"/>
              </a:solidFill>
              <a:latin typeface="+mn-lt"/>
            </a:endParaRP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b="1" spc="-10" dirty="0">
                <a:solidFill>
                  <a:srgbClr val="000000"/>
                </a:solidFill>
                <a:latin typeface="Nimbus Sans L" panose="02000503000000000000" pitchFamily="2" charset="77"/>
              </a:rPr>
              <a:t>HDSS are the most common syringe type </a:t>
            </a:r>
            <a:r>
              <a:rPr lang="en-GB" sz="2400" spc="-10" dirty="0">
                <a:solidFill>
                  <a:srgbClr val="000000"/>
                </a:solidFill>
                <a:latin typeface="Nimbus Sans L" panose="02000503000000000000" pitchFamily="2" charset="77"/>
              </a:rPr>
              <a:t>available in all countries except: </a:t>
            </a:r>
            <a:br>
              <a:rPr lang="hu-HU"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Colombia, Puerto Rico, and South Africa</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Traditional HDSS with detachable needles are available in many varieties, with 2ml, 3ml, 5ml and 10ml syringes being the most common</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NSPs typically offer two or more varieties</a:t>
            </a:r>
            <a:endParaRPr lang="es-ES" sz="2400" spc="-10" dirty="0">
              <a:solidFill>
                <a:srgbClr val="000000"/>
              </a:solidFill>
              <a:latin typeface="Nimbus Sans L" panose="02000503000000000000" pitchFamily="2" charset="77"/>
            </a:endParaRPr>
          </a:p>
        </p:txBody>
      </p:sp>
      <p:sp>
        <p:nvSpPr>
          <p:cNvPr id="8197" name="Cuadro de texto 21">
            <a:extLst>
              <a:ext uri="{FF2B5EF4-FFF2-40B4-BE49-F238E27FC236}">
                <a16:creationId xmlns:a16="http://schemas.microsoft.com/office/drawing/2014/main" id="{9C3BFD66-9116-01A9-4000-156E922002E0}"/>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dirty="0">
                <a:solidFill>
                  <a:schemeClr val="bg1"/>
                </a:solidFill>
                <a:latin typeface="Nimbus Sans L" pitchFamily="2" charset="0"/>
                <a:ea typeface="Calibri" panose="020F0502020204030204" pitchFamily="34" charset="0"/>
                <a:cs typeface="Nimbus Sans L" pitchFamily="2" charset="0"/>
              </a:rPr>
              <a:t>www.hri.global</a:t>
            </a:r>
            <a:endParaRPr lang="es-ES" altLang="hu-HU" sz="1200" dirty="0">
              <a:solidFill>
                <a:schemeClr val="bg1"/>
              </a:solidFill>
              <a:ea typeface="Calibri" panose="020F0502020204030204" pitchFamily="34" charset="0"/>
              <a:cs typeface="Times New Roman" panose="02020603050405020304" pitchFamily="18" charset="0"/>
            </a:endParaRPr>
          </a:p>
        </p:txBody>
      </p:sp>
      <p:pic>
        <p:nvPicPr>
          <p:cNvPr id="8198" name="Imagen 9">
            <a:extLst>
              <a:ext uri="{FF2B5EF4-FFF2-40B4-BE49-F238E27FC236}">
                <a16:creationId xmlns:a16="http://schemas.microsoft.com/office/drawing/2014/main" id="{16F4FDA2-8A06-C60B-5F00-9D7E3F0C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6151563"/>
            <a:ext cx="8969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descr="A group of plastic bags with blue text&#10;&#10;Description automatically generated with medium confidence">
            <a:extLst>
              <a:ext uri="{FF2B5EF4-FFF2-40B4-BE49-F238E27FC236}">
                <a16:creationId xmlns:a16="http://schemas.microsoft.com/office/drawing/2014/main" id="{F74A0914-F9BB-B2F6-CFF7-B92A80EF1C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1311" b="25706"/>
          <a:stretch/>
        </p:blipFill>
        <p:spPr bwMode="auto">
          <a:xfrm>
            <a:off x="-1" y="1096522"/>
            <a:ext cx="5146675" cy="3966705"/>
          </a:xfrm>
          <a:prstGeom prst="rect">
            <a:avLst/>
          </a:prstGeom>
          <a:ln>
            <a:noFill/>
          </a:ln>
          <a:extLst>
            <a:ext uri="{53640926-AAD7-44D8-BBD7-CCE9431645EC}">
              <a14:shadowObscured xmlns:a14="http://schemas.microsoft.com/office/drawing/2010/main"/>
            </a:ext>
          </a:extLst>
        </p:spPr>
      </p:pic>
      <p:pic>
        <p:nvPicPr>
          <p:cNvPr id="2" name="Picture 2">
            <a:extLst>
              <a:ext uri="{FF2B5EF4-FFF2-40B4-BE49-F238E27FC236}">
                <a16:creationId xmlns:a16="http://schemas.microsoft.com/office/drawing/2014/main" id="{B5DE4AF9-C8F3-3F23-AD6F-E3E4C61C6B77}"/>
              </a:ext>
            </a:extLst>
          </p:cNvPr>
          <p:cNvPicPr>
            <a:picLocks noChangeAspect="1"/>
          </p:cNvPicPr>
          <p:nvPr/>
        </p:nvPicPr>
        <p:blipFill rotWithShape="1">
          <a:blip r:embed="rId5"/>
          <a:srcRect l="1" r="2781" b="2781"/>
          <a:stretch/>
        </p:blipFill>
        <p:spPr>
          <a:xfrm rot="5400000">
            <a:off x="1205390" y="2769497"/>
            <a:ext cx="2883109" cy="5293897"/>
          </a:xfrm>
          <a:prstGeom prst="rect">
            <a:avLst/>
          </a:prstGeom>
        </p:spPr>
      </p:pic>
    </p:spTree>
    <p:extLst>
      <p:ext uri="{BB962C8B-B14F-4D97-AF65-F5344CB8AC3E}">
        <p14:creationId xmlns:p14="http://schemas.microsoft.com/office/powerpoint/2010/main" val="201674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ángulo 1">
            <a:extLst>
              <a:ext uri="{FF2B5EF4-FFF2-40B4-BE49-F238E27FC236}">
                <a16:creationId xmlns:a16="http://schemas.microsoft.com/office/drawing/2014/main" id="{0EC524C4-57A4-AAAC-CAF7-28E8B098D968}"/>
              </a:ext>
            </a:extLst>
          </p:cNvPr>
          <p:cNvSpPr>
            <a:spLocks noChangeArrowheads="1"/>
          </p:cNvSpPr>
          <p:nvPr/>
        </p:nvSpPr>
        <p:spPr bwMode="auto">
          <a:xfrm>
            <a:off x="255588" y="249238"/>
            <a:ext cx="544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ctr" hangingPunct="1"/>
            <a:r>
              <a:rPr lang="hu-HU" sz="2800" dirty="0" err="1">
                <a:solidFill>
                  <a:srgbClr val="000000"/>
                </a:solidFill>
                <a:latin typeface="Nimbus Sans L" pitchFamily="2" charset="0"/>
              </a:rPr>
              <a:t>Syringe</a:t>
            </a:r>
            <a:r>
              <a:rPr lang="hu-HU" sz="2800" dirty="0">
                <a:solidFill>
                  <a:srgbClr val="000000"/>
                </a:solidFill>
                <a:latin typeface="Nimbus Sans L" pitchFamily="2" charset="0"/>
              </a:rPr>
              <a:t> </a:t>
            </a:r>
            <a:r>
              <a:rPr lang="hu-HU" sz="2800" dirty="0" err="1">
                <a:solidFill>
                  <a:srgbClr val="000000"/>
                </a:solidFill>
                <a:latin typeface="Nimbus Sans L" pitchFamily="2" charset="0"/>
              </a:rPr>
              <a:t>types</a:t>
            </a:r>
            <a:br>
              <a:rPr lang="en-US" altLang="hu-HU" sz="2800" dirty="0">
                <a:solidFill>
                  <a:srgbClr val="000000"/>
                </a:solidFill>
                <a:latin typeface="Nimbus Sans L" pitchFamily="2" charset="0"/>
              </a:rPr>
            </a:br>
            <a:endParaRPr lang="es-ES" altLang="hu-HU" sz="2800" dirty="0">
              <a:solidFill>
                <a:srgbClr val="000000"/>
              </a:solidFill>
              <a:latin typeface="Nimbus Sans L" pitchFamily="2" charset="0"/>
            </a:endParaRPr>
          </a:p>
        </p:txBody>
      </p:sp>
      <p:sp>
        <p:nvSpPr>
          <p:cNvPr id="8195" name="Cuadro de texto 21">
            <a:extLst>
              <a:ext uri="{FF2B5EF4-FFF2-40B4-BE49-F238E27FC236}">
                <a16:creationId xmlns:a16="http://schemas.microsoft.com/office/drawing/2014/main" id="{E33DCE1B-AD9B-F126-5507-6A04615D5096}"/>
              </a:ext>
            </a:extLst>
          </p:cNvPr>
          <p:cNvSpPr txBox="1">
            <a:spLocks noChangeArrowheads="1"/>
          </p:cNvSpPr>
          <p:nvPr/>
        </p:nvSpPr>
        <p:spPr bwMode="auto">
          <a:xfrm>
            <a:off x="8999538" y="249238"/>
            <a:ext cx="2879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None/>
            </a:pPr>
            <a:r>
              <a:rPr lang="en-US" sz="1300" dirty="0">
                <a:solidFill>
                  <a:schemeClr val="bg1"/>
                </a:solidFill>
                <a:latin typeface="Nimbus Sans L" pitchFamily="2" charset="0"/>
                <a:cs typeface="Times New Roman" panose="02020603050405020304" pitchFamily="18" charset="0"/>
              </a:rPr>
              <a:t>Low Dead Space Syringes: Analysis And Benefits For People Who Inject Drugs</a:t>
            </a:r>
          </a:p>
          <a:p>
            <a:pPr algn="r" eaLnBrk="1" hangingPunct="1">
              <a:lnSpc>
                <a:spcPct val="100000"/>
              </a:lnSpc>
              <a:spcBef>
                <a:spcPct val="0"/>
              </a:spcBef>
              <a:buFontTx/>
              <a:buNone/>
            </a:pPr>
            <a:endParaRPr lang="es-ES" altLang="hu-HU" sz="1200" dirty="0">
              <a:solidFill>
                <a:schemeClr val="bg1"/>
              </a:solidFill>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1762DC03-9A77-39C0-454A-40E912AF426C}"/>
              </a:ext>
            </a:extLst>
          </p:cNvPr>
          <p:cNvSpPr/>
          <p:nvPr/>
        </p:nvSpPr>
        <p:spPr>
          <a:xfrm>
            <a:off x="3208421" y="1506636"/>
            <a:ext cx="8670842" cy="4288546"/>
          </a:xfrm>
          <a:prstGeom prst="rect">
            <a:avLst/>
          </a:prstGeom>
        </p:spPr>
        <p:txBody>
          <a:bodyPr wrap="square">
            <a:spAutoFit/>
          </a:bodyPr>
          <a:lstStyle/>
          <a:p>
            <a:pPr marL="285750" indent="-285750" eaLnBrk="1" fontAlgn="auto" hangingPunct="1">
              <a:lnSpc>
                <a:spcPct val="110000"/>
              </a:lnSpc>
              <a:spcBef>
                <a:spcPts val="600"/>
              </a:spcBef>
              <a:spcAft>
                <a:spcPts val="0"/>
              </a:spcAft>
              <a:buFont typeface="Arial" panose="020B0604020202020204" pitchFamily="34" charset="0"/>
              <a:buChar char="•"/>
              <a:defRPr/>
            </a:pPr>
            <a:r>
              <a:rPr lang="hu-HU" sz="2400" b="1" spc="-10" dirty="0">
                <a:solidFill>
                  <a:srgbClr val="000000"/>
                </a:solidFill>
                <a:latin typeface="+mn-lt"/>
              </a:rPr>
              <a:t>M</a:t>
            </a:r>
            <a:r>
              <a:rPr lang="en-GB" sz="2400" b="1" spc="-10" dirty="0" err="1">
                <a:solidFill>
                  <a:srgbClr val="000000"/>
                </a:solidFill>
                <a:latin typeface="Nimbus Sans L" panose="02000503000000000000" pitchFamily="2" charset="77"/>
              </a:rPr>
              <a:t>ost</a:t>
            </a:r>
            <a:r>
              <a:rPr lang="en-GB" sz="2400" b="1" spc="-10" dirty="0">
                <a:solidFill>
                  <a:srgbClr val="000000"/>
                </a:solidFill>
                <a:latin typeface="Nimbus Sans L" panose="02000503000000000000" pitchFamily="2" charset="77"/>
              </a:rPr>
              <a:t> common LDSS </a:t>
            </a:r>
            <a:r>
              <a:rPr lang="en-GB" sz="2400" spc="-10" dirty="0">
                <a:solidFill>
                  <a:srgbClr val="000000"/>
                </a:solidFill>
                <a:latin typeface="Nimbus Sans L" panose="02000503000000000000" pitchFamily="2" charset="77"/>
              </a:rPr>
              <a:t>are 1ml insulin type syringes with fixed needles, available at NSPs in most countries.</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Problem: too small volume, needle is not suitable for deeper veins</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not suitable for: </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injecting prescription drugs</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larger volume of solution (3ml ampules of opioid in Nigeria)</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bad quality drugs (detachable needles when clogged)</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LDS versions of larger volume syringes and detachable needles are </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only available in NSPs in Scotland</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(Was available in Ukraine: pilot programme 2016-2021)</a:t>
            </a:r>
            <a:endParaRPr lang="es-ES" sz="2400" spc="-10" dirty="0">
              <a:solidFill>
                <a:srgbClr val="000000"/>
              </a:solidFill>
              <a:latin typeface="Nimbus Sans L" panose="02000503000000000000" pitchFamily="2" charset="77"/>
            </a:endParaRPr>
          </a:p>
        </p:txBody>
      </p:sp>
      <p:sp>
        <p:nvSpPr>
          <p:cNvPr id="8197" name="Cuadro de texto 21">
            <a:extLst>
              <a:ext uri="{FF2B5EF4-FFF2-40B4-BE49-F238E27FC236}">
                <a16:creationId xmlns:a16="http://schemas.microsoft.com/office/drawing/2014/main" id="{9C3BFD66-9116-01A9-4000-156E922002E0}"/>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dirty="0">
                <a:solidFill>
                  <a:schemeClr val="bg1"/>
                </a:solidFill>
                <a:latin typeface="Nimbus Sans L" pitchFamily="2" charset="0"/>
                <a:ea typeface="Calibri" panose="020F0502020204030204" pitchFamily="34" charset="0"/>
                <a:cs typeface="Nimbus Sans L" pitchFamily="2" charset="0"/>
              </a:rPr>
              <a:t>www.hri.global</a:t>
            </a:r>
            <a:endParaRPr lang="es-ES" altLang="hu-HU" sz="1200" dirty="0">
              <a:solidFill>
                <a:schemeClr val="bg1"/>
              </a:solidFill>
              <a:ea typeface="Calibri" panose="020F0502020204030204" pitchFamily="34" charset="0"/>
              <a:cs typeface="Times New Roman" panose="02020603050405020304" pitchFamily="18" charset="0"/>
            </a:endParaRPr>
          </a:p>
        </p:txBody>
      </p:sp>
      <p:pic>
        <p:nvPicPr>
          <p:cNvPr id="8198" name="Imagen 9">
            <a:extLst>
              <a:ext uri="{FF2B5EF4-FFF2-40B4-BE49-F238E27FC236}">
                <a16:creationId xmlns:a16="http://schemas.microsoft.com/office/drawing/2014/main" id="{16F4FDA2-8A06-C60B-5F00-9D7E3F0C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6151563"/>
            <a:ext cx="8969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68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73000"/>
          </a:schemeClr>
        </a:solidFill>
        <a:effectLst/>
      </p:bgPr>
    </p:bg>
    <p:spTree>
      <p:nvGrpSpPr>
        <p:cNvPr id="1" name=""/>
        <p:cNvGrpSpPr/>
        <p:nvPr/>
      </p:nvGrpSpPr>
      <p:grpSpPr>
        <a:xfrm>
          <a:off x="0" y="0"/>
          <a:ext cx="0" cy="0"/>
          <a:chOff x="0" y="0"/>
          <a:chExt cx="0" cy="0"/>
        </a:xfrm>
      </p:grpSpPr>
      <p:sp>
        <p:nvSpPr>
          <p:cNvPr id="9" name="Rectangle 8" descr="&quot;&quot;">
            <a:extLst>
              <a:ext uri="{FF2B5EF4-FFF2-40B4-BE49-F238E27FC236}">
                <a16:creationId xmlns:a16="http://schemas.microsoft.com/office/drawing/2014/main" id="{9D86D1EC-7EF4-99A3-2E34-AE98EF6A89FC}"/>
              </a:ext>
            </a:extLst>
          </p:cNvPr>
          <p:cNvSpPr>
            <a:spLocks noGrp="1" noRot="1" noChangeAspect="1" noMove="1" noResize="1" noEditPoints="1" noAdjustHandles="1" noChangeArrowheads="1" noChangeShapeType="1" noTextEdit="1"/>
          </p:cNvSpPr>
          <p:nvPr/>
        </p:nvSpPr>
        <p:spPr bwMode="white">
          <a:xfrm>
            <a:off x="1588" y="0"/>
            <a:ext cx="12188825"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4099" name="Imagen 9">
            <a:extLst>
              <a:ext uri="{FF2B5EF4-FFF2-40B4-BE49-F238E27FC236}">
                <a16:creationId xmlns:a16="http://schemas.microsoft.com/office/drawing/2014/main" id="{A4DBC4CD-8B3D-C1E0-5B5F-811A26527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097713" y="1787525"/>
            <a:ext cx="63881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Cuadro de texto 21">
            <a:extLst>
              <a:ext uri="{FF2B5EF4-FFF2-40B4-BE49-F238E27FC236}">
                <a16:creationId xmlns:a16="http://schemas.microsoft.com/office/drawing/2014/main" id="{C1CD6095-B89C-073D-D8B4-35E173F2D350}"/>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dirty="0">
                <a:latin typeface="Nimbus Sans L" pitchFamily="2" charset="0"/>
                <a:ea typeface="Calibri" panose="020F0502020204030204" pitchFamily="34" charset="0"/>
                <a:cs typeface="Nimbus Sans L" pitchFamily="2" charset="0"/>
              </a:rPr>
              <a:t>www.hri.global</a:t>
            </a:r>
            <a:endParaRPr lang="es-ES" altLang="hu-HU" sz="1200" dirty="0">
              <a:ea typeface="Calibri" panose="020F0502020204030204" pitchFamily="34" charset="0"/>
              <a:cs typeface="Times New Roman" panose="02020603050405020304" pitchFamily="18" charset="0"/>
            </a:endParaRPr>
          </a:p>
        </p:txBody>
      </p:sp>
      <p:graphicFrame>
        <p:nvGraphicFramePr>
          <p:cNvPr id="2" name="Table 14">
            <a:extLst>
              <a:ext uri="{FF2B5EF4-FFF2-40B4-BE49-F238E27FC236}">
                <a16:creationId xmlns:a16="http://schemas.microsoft.com/office/drawing/2014/main" id="{ADDA1231-80CA-A956-09FD-4CB8496D1136}"/>
              </a:ext>
            </a:extLst>
          </p:cNvPr>
          <p:cNvGraphicFramePr>
            <a:graphicFrameLocks noGrp="1"/>
          </p:cNvGraphicFramePr>
          <p:nvPr>
            <p:extLst>
              <p:ext uri="{D42A27DB-BD31-4B8C-83A1-F6EECF244321}">
                <p14:modId xmlns:p14="http://schemas.microsoft.com/office/powerpoint/2010/main" val="1763065309"/>
              </p:ext>
            </p:extLst>
          </p:nvPr>
        </p:nvGraphicFramePr>
        <p:xfrm>
          <a:off x="97838" y="636672"/>
          <a:ext cx="8391525" cy="5886447"/>
        </p:xfrm>
        <a:graphic>
          <a:graphicData uri="http://schemas.openxmlformats.org/drawingml/2006/table">
            <a:tbl>
              <a:tblPr firstRow="1" firstCol="1" bandRow="1">
                <a:tableStyleId>{616DA210-FB5B-4158-B5E0-FEB733F419BA}</a:tableStyleId>
              </a:tblPr>
              <a:tblGrid>
                <a:gridCol w="1437182">
                  <a:extLst>
                    <a:ext uri="{9D8B030D-6E8A-4147-A177-3AD203B41FA5}">
                      <a16:colId xmlns:a16="http://schemas.microsoft.com/office/drawing/2014/main" val="958172270"/>
                    </a:ext>
                  </a:extLst>
                </a:gridCol>
                <a:gridCol w="1012024">
                  <a:extLst>
                    <a:ext uri="{9D8B030D-6E8A-4147-A177-3AD203B41FA5}">
                      <a16:colId xmlns:a16="http://schemas.microsoft.com/office/drawing/2014/main" val="33662804"/>
                    </a:ext>
                  </a:extLst>
                </a:gridCol>
                <a:gridCol w="1012024">
                  <a:extLst>
                    <a:ext uri="{9D8B030D-6E8A-4147-A177-3AD203B41FA5}">
                      <a16:colId xmlns:a16="http://schemas.microsoft.com/office/drawing/2014/main" val="3386197998"/>
                    </a:ext>
                  </a:extLst>
                </a:gridCol>
                <a:gridCol w="1173352">
                  <a:extLst>
                    <a:ext uri="{9D8B030D-6E8A-4147-A177-3AD203B41FA5}">
                      <a16:colId xmlns:a16="http://schemas.microsoft.com/office/drawing/2014/main" val="3806664558"/>
                    </a:ext>
                  </a:extLst>
                </a:gridCol>
                <a:gridCol w="850696">
                  <a:extLst>
                    <a:ext uri="{9D8B030D-6E8A-4147-A177-3AD203B41FA5}">
                      <a16:colId xmlns:a16="http://schemas.microsoft.com/office/drawing/2014/main" val="2836408356"/>
                    </a:ext>
                  </a:extLst>
                </a:gridCol>
                <a:gridCol w="968749">
                  <a:extLst>
                    <a:ext uri="{9D8B030D-6E8A-4147-A177-3AD203B41FA5}">
                      <a16:colId xmlns:a16="http://schemas.microsoft.com/office/drawing/2014/main" val="1132312345"/>
                    </a:ext>
                  </a:extLst>
                </a:gridCol>
                <a:gridCol w="968749">
                  <a:extLst>
                    <a:ext uri="{9D8B030D-6E8A-4147-A177-3AD203B41FA5}">
                      <a16:colId xmlns:a16="http://schemas.microsoft.com/office/drawing/2014/main" val="3082915276"/>
                    </a:ext>
                  </a:extLst>
                </a:gridCol>
                <a:gridCol w="968749">
                  <a:extLst>
                    <a:ext uri="{9D8B030D-6E8A-4147-A177-3AD203B41FA5}">
                      <a16:colId xmlns:a16="http://schemas.microsoft.com/office/drawing/2014/main" val="3925669712"/>
                    </a:ext>
                  </a:extLst>
                </a:gridCol>
              </a:tblGrid>
              <a:tr h="369353">
                <a:tc rowSpan="2">
                  <a:txBody>
                    <a:bodyPr/>
                    <a:lstStyle/>
                    <a:p>
                      <a:pPr>
                        <a:lnSpc>
                          <a:spcPct val="107000"/>
                        </a:lnSpc>
                        <a:spcAft>
                          <a:spcPts val="800"/>
                        </a:spcAft>
                      </a:pPr>
                      <a:r>
                        <a:rPr lang="en-GB" sz="1400" b="1" kern="100" dirty="0">
                          <a:solidFill>
                            <a:schemeClr val="tx1"/>
                          </a:solidFill>
                          <a:effectLst/>
                          <a:latin typeface="Nimbus Sans L" panose="02000503000000000000"/>
                        </a:rPr>
                        <a:t>Country name</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27BA2"/>
                    </a:solidFill>
                  </a:tcPr>
                </a:tc>
                <a:tc rowSpan="2">
                  <a:txBody>
                    <a:bodyPr/>
                    <a:lstStyle/>
                    <a:p>
                      <a:pPr algn="ctr">
                        <a:lnSpc>
                          <a:spcPct val="107000"/>
                        </a:lnSpc>
                        <a:spcAft>
                          <a:spcPts val="800"/>
                        </a:spcAft>
                      </a:pPr>
                      <a:r>
                        <a:rPr lang="en-GB" sz="1400" b="1" kern="100" dirty="0">
                          <a:solidFill>
                            <a:schemeClr val="tx1"/>
                          </a:solidFill>
                          <a:effectLst/>
                          <a:latin typeface="Nimbus Sans L" panose="02000503000000000000"/>
                        </a:rPr>
                        <a:t>Service providers participated</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27BA2"/>
                    </a:solidFill>
                  </a:tcPr>
                </a:tc>
                <a:tc rowSpan="2">
                  <a:txBody>
                    <a:bodyPr/>
                    <a:lstStyle/>
                    <a:p>
                      <a:pPr algn="ctr">
                        <a:lnSpc>
                          <a:spcPct val="107000"/>
                        </a:lnSpc>
                        <a:spcAft>
                          <a:spcPts val="800"/>
                        </a:spcAft>
                      </a:pPr>
                      <a:r>
                        <a:rPr lang="en-GB" sz="1400" b="1" kern="100" dirty="0">
                          <a:solidFill>
                            <a:schemeClr val="tx1"/>
                          </a:solidFill>
                          <a:effectLst/>
                          <a:latin typeface="Nimbus Sans L" panose="02000503000000000000"/>
                        </a:rPr>
                        <a:t>Total number of NSP clients</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27BA2"/>
                    </a:solidFill>
                  </a:tcPr>
                </a:tc>
                <a:tc rowSpan="2">
                  <a:txBody>
                    <a:bodyPr/>
                    <a:lstStyle/>
                    <a:p>
                      <a:pPr algn="ctr">
                        <a:lnSpc>
                          <a:spcPct val="107000"/>
                        </a:lnSpc>
                        <a:spcAft>
                          <a:spcPts val="800"/>
                        </a:spcAft>
                      </a:pPr>
                      <a:r>
                        <a:rPr lang="en-GB" sz="1400" b="1" kern="100" dirty="0">
                          <a:solidFill>
                            <a:schemeClr val="tx1"/>
                          </a:solidFill>
                          <a:effectLst/>
                          <a:latin typeface="Nimbus Sans L" panose="02000503000000000000"/>
                        </a:rPr>
                        <a:t>Total </a:t>
                      </a:r>
                      <a:r>
                        <a:rPr lang="hu-HU" sz="1400" b="1" kern="100" dirty="0">
                          <a:solidFill>
                            <a:schemeClr val="tx1"/>
                          </a:solidFill>
                          <a:effectLst/>
                          <a:latin typeface="Nimbus Sans L" panose="02000503000000000000"/>
                        </a:rPr>
                        <a:t>No</a:t>
                      </a:r>
                      <a:r>
                        <a:rPr lang="en-GB" sz="1400" b="1" kern="100" dirty="0">
                          <a:solidFill>
                            <a:schemeClr val="tx1"/>
                          </a:solidFill>
                          <a:effectLst/>
                          <a:latin typeface="Nimbus Sans L" panose="02000503000000000000"/>
                        </a:rPr>
                        <a:t> of distributed needles / syringes</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27BA2"/>
                    </a:solidFill>
                  </a:tcPr>
                </a:tc>
                <a:tc rowSpan="2">
                  <a:txBody>
                    <a:bodyPr/>
                    <a:lstStyle/>
                    <a:p>
                      <a:pPr algn="ctr">
                        <a:lnSpc>
                          <a:spcPct val="107000"/>
                        </a:lnSpc>
                        <a:spcAft>
                          <a:spcPts val="800"/>
                        </a:spcAft>
                      </a:pPr>
                      <a:r>
                        <a:rPr lang="en-GB" sz="1400" b="1" kern="100" dirty="0">
                          <a:solidFill>
                            <a:schemeClr val="tx1"/>
                          </a:solidFill>
                          <a:effectLst/>
                          <a:latin typeface="Nimbus Sans L" panose="02000503000000000000"/>
                        </a:rPr>
                        <a:t>Proportion of LDSS</a:t>
                      </a:r>
                    </a:p>
                    <a:p>
                      <a:pPr algn="ctr">
                        <a:lnSpc>
                          <a:spcPct val="107000"/>
                        </a:lnSpc>
                        <a:spcAft>
                          <a:spcPts val="800"/>
                        </a:spcAft>
                      </a:pPr>
                      <a:r>
                        <a:rPr lang="en-GB" sz="1400" b="1" kern="100" dirty="0">
                          <a:solidFill>
                            <a:schemeClr val="tx1"/>
                          </a:solidFill>
                          <a:effectLst/>
                          <a:latin typeface="Nimbus Sans L" panose="02000503000000000000"/>
                        </a:rPr>
                        <a:t>(%)</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27BA2"/>
                    </a:solidFill>
                  </a:tcPr>
                </a:tc>
                <a:tc gridSpan="3">
                  <a:txBody>
                    <a:bodyPr/>
                    <a:lstStyle/>
                    <a:p>
                      <a:pPr algn="ctr">
                        <a:lnSpc>
                          <a:spcPct val="107000"/>
                        </a:lnSpc>
                        <a:spcAft>
                          <a:spcPts val="800"/>
                        </a:spcAft>
                      </a:pPr>
                      <a:r>
                        <a:rPr lang="en-GB" sz="1400" b="1" kern="100" dirty="0">
                          <a:solidFill>
                            <a:schemeClr val="tx1"/>
                          </a:solidFill>
                          <a:effectLst/>
                          <a:latin typeface="Nimbus Sans L" panose="02000503000000000000"/>
                        </a:rPr>
                        <a:t>Syringe types available at NSPs</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27BA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1349984"/>
                  </a:ext>
                </a:extLst>
              </a:tr>
              <a:tr h="83525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GB" sz="1400" b="1" kern="100" dirty="0">
                          <a:solidFill>
                            <a:schemeClr val="tx1"/>
                          </a:solidFill>
                          <a:effectLst/>
                          <a:latin typeface="Nimbus Sans L" panose="02000503000000000000"/>
                        </a:rPr>
                        <a:t>Fixed LDSS (insulin style)</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27BA2"/>
                    </a:solidFill>
                  </a:tcPr>
                </a:tc>
                <a:tc>
                  <a:txBody>
                    <a:bodyPr/>
                    <a:lstStyle/>
                    <a:p>
                      <a:pPr algn="ctr">
                        <a:lnSpc>
                          <a:spcPct val="107000"/>
                        </a:lnSpc>
                        <a:spcAft>
                          <a:spcPts val="800"/>
                        </a:spcAft>
                      </a:pPr>
                      <a:r>
                        <a:rPr lang="en-GB" sz="1400" b="1" kern="100" dirty="0">
                          <a:solidFill>
                            <a:schemeClr val="tx1"/>
                          </a:solidFill>
                          <a:effectLst/>
                          <a:latin typeface="Nimbus Sans L" panose="02000503000000000000"/>
                        </a:rPr>
                        <a:t>new style detach. LDSS</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27BA2"/>
                    </a:solidFill>
                  </a:tcPr>
                </a:tc>
                <a:tc>
                  <a:txBody>
                    <a:bodyPr/>
                    <a:lstStyle/>
                    <a:p>
                      <a:pPr algn="ctr">
                        <a:lnSpc>
                          <a:spcPct val="107000"/>
                        </a:lnSpc>
                        <a:spcAft>
                          <a:spcPts val="800"/>
                        </a:spcAft>
                      </a:pPr>
                      <a:r>
                        <a:rPr lang="en-GB" sz="1400" b="1" kern="100" dirty="0">
                          <a:solidFill>
                            <a:schemeClr val="tx1"/>
                          </a:solidFill>
                          <a:effectLst/>
                          <a:latin typeface="Nimbus Sans L" panose="02000503000000000000"/>
                        </a:rPr>
                        <a:t>traditional detach. HDSS</a:t>
                      </a:r>
                      <a:endParaRPr lang="en-GB" sz="14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527BA2"/>
                    </a:solidFill>
                  </a:tcPr>
                </a:tc>
                <a:extLst>
                  <a:ext uri="{0D108BD9-81ED-4DB2-BD59-A6C34878D82A}">
                    <a16:rowId xmlns:a16="http://schemas.microsoft.com/office/drawing/2014/main" val="3029349842"/>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South Africa</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algn="r">
                        <a:lnSpc>
                          <a:spcPct val="107000"/>
                        </a:lnSpc>
                        <a:spcAft>
                          <a:spcPts val="800"/>
                        </a:spcAft>
                      </a:pPr>
                      <a:r>
                        <a:rPr lang="en-GB" sz="1600" b="0" kern="100" dirty="0">
                          <a:solidFill>
                            <a:schemeClr val="tx1"/>
                          </a:solidFill>
                          <a:effectLst/>
                          <a:latin typeface="Nimbus Sans L" panose="02000503000000000000"/>
                        </a:rPr>
                        <a:t>100%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a:txBody>
                    <a:bodyPr/>
                    <a:lstStyle/>
                    <a:p>
                      <a:pPr algn="r">
                        <a:lnSpc>
                          <a:spcPct val="107000"/>
                        </a:lnSpc>
                        <a:spcAft>
                          <a:spcPts val="800"/>
                        </a:spcAft>
                      </a:pPr>
                      <a:r>
                        <a:rPr lang="en-GB" sz="1600" b="0" kern="100" dirty="0">
                          <a:solidFill>
                            <a:schemeClr val="tx1"/>
                          </a:solidFill>
                          <a:effectLst/>
                          <a:latin typeface="Nimbus Sans L" panose="02000503000000000000"/>
                        </a:rPr>
                        <a:t>20,160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T w="19050" cap="flat" cmpd="sng" algn="ctr">
                      <a:solidFill>
                        <a:schemeClr val="bg1"/>
                      </a:solidFill>
                      <a:prstDash val="solid"/>
                      <a:round/>
                      <a:headEnd type="none" w="med" len="med"/>
                      <a:tailEnd type="none" w="med" len="med"/>
                    </a:lnT>
                  </a:tcPr>
                </a:tc>
                <a:tc>
                  <a:txBody>
                    <a:bodyPr/>
                    <a:lstStyle/>
                    <a:p>
                      <a:pPr algn="r">
                        <a:lnSpc>
                          <a:spcPct val="107000"/>
                        </a:lnSpc>
                        <a:spcAft>
                          <a:spcPts val="800"/>
                        </a:spcAft>
                      </a:pPr>
                      <a:r>
                        <a:rPr lang="en-GB" sz="1600" b="0" kern="100" dirty="0">
                          <a:solidFill>
                            <a:schemeClr val="tx1"/>
                          </a:solidFill>
                          <a:effectLst/>
                          <a:latin typeface="Nimbus Sans L" panose="02000503000000000000"/>
                        </a:rPr>
                        <a:t>4,515,792</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T w="19050" cap="flat" cmpd="sng" algn="ctr">
                      <a:solidFill>
                        <a:schemeClr val="bg1"/>
                      </a:solidFill>
                      <a:prstDash val="solid"/>
                      <a:round/>
                      <a:headEnd type="none" w="med" len="med"/>
                      <a:tailEnd type="none" w="med" len="med"/>
                    </a:lnT>
                  </a:tcPr>
                </a:tc>
                <a:tc>
                  <a:txBody>
                    <a:bodyPr/>
                    <a:lstStyle/>
                    <a:p>
                      <a:pPr algn="r">
                        <a:lnSpc>
                          <a:spcPct val="107000"/>
                        </a:lnSpc>
                        <a:spcAft>
                          <a:spcPts val="800"/>
                        </a:spcAft>
                      </a:pPr>
                      <a:r>
                        <a:rPr lang="en-GB" sz="1600" b="0" kern="100">
                          <a:solidFill>
                            <a:schemeClr val="tx1"/>
                          </a:solidFill>
                          <a:effectLst/>
                          <a:latin typeface="Nimbus Sans L" panose="02000503000000000000"/>
                        </a:rPr>
                        <a:t>100</a:t>
                      </a:r>
                      <a:endParaRPr lang="en-GB" sz="1600" b="0" kern="10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T w="19050" cap="flat" cmpd="sng" algn="ctr">
                      <a:solidFill>
                        <a:schemeClr val="bg1"/>
                      </a:solidFill>
                      <a:prstDash val="solid"/>
                      <a:round/>
                      <a:headEnd type="none" w="med" len="med"/>
                      <a:tailEnd type="none" w="med" len="med"/>
                    </a:lnT>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T w="19050" cap="flat" cmpd="sng" algn="ctr">
                      <a:solidFill>
                        <a:schemeClr val="bg1"/>
                      </a:solidFill>
                      <a:prstDash val="solid"/>
                      <a:round/>
                      <a:headEnd type="none" w="med" len="med"/>
                      <a:tailEnd type="none" w="med" len="med"/>
                    </a:lnT>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T w="19050" cap="flat" cmpd="sng" algn="ctr">
                      <a:solidFill>
                        <a:schemeClr val="bg1"/>
                      </a:solidFill>
                      <a:prstDash val="solid"/>
                      <a:round/>
                      <a:headEnd type="none" w="med" len="med"/>
                      <a:tailEnd type="none" w="med" len="med"/>
                    </a:lnT>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602478989"/>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Puerto Rico</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75-99%</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10,876</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293,546</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100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solidFill>
                      <a:schemeClr val="bg1">
                        <a:lumMod val="50000"/>
                        <a:alpha val="20000"/>
                      </a:schemeClr>
                    </a:solidFill>
                  </a:tcPr>
                </a:tc>
                <a:extLst>
                  <a:ext uri="{0D108BD9-81ED-4DB2-BD59-A6C34878D82A}">
                    <a16:rowId xmlns:a16="http://schemas.microsoft.com/office/drawing/2014/main" val="1747465871"/>
                  </a:ext>
                </a:extLst>
              </a:tr>
              <a:tr h="390153">
                <a:tc>
                  <a:txBody>
                    <a:bodyPr/>
                    <a:lstStyle/>
                    <a:p>
                      <a:pPr>
                        <a:lnSpc>
                          <a:spcPct val="107000"/>
                        </a:lnSpc>
                        <a:spcAft>
                          <a:spcPts val="800"/>
                        </a:spcAft>
                      </a:pPr>
                      <a:r>
                        <a:rPr lang="en-GB" sz="1600" b="1" kern="100">
                          <a:solidFill>
                            <a:schemeClr val="tx1"/>
                          </a:solidFill>
                          <a:effectLst/>
                          <a:latin typeface="Nimbus Sans L" panose="02000503000000000000"/>
                        </a:rPr>
                        <a:t>Colombia</a:t>
                      </a:r>
                      <a:endParaRPr lang="en-GB" sz="1600" b="1" kern="10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a:lnSpc>
                          <a:spcPct val="107000"/>
                        </a:lnSpc>
                        <a:spcAft>
                          <a:spcPts val="800"/>
                        </a:spcAft>
                      </a:pPr>
                      <a:r>
                        <a:rPr lang="en-GB" sz="1600" b="0" kern="100" dirty="0">
                          <a:solidFill>
                            <a:schemeClr val="tx1"/>
                          </a:solidFill>
                          <a:effectLst/>
                          <a:latin typeface="Nimbus Sans L" panose="02000503000000000000"/>
                        </a:rPr>
                        <a:t>100%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600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r">
                        <a:lnSpc>
                          <a:spcPct val="107000"/>
                        </a:lnSpc>
                        <a:spcAft>
                          <a:spcPts val="800"/>
                        </a:spcAft>
                      </a:pPr>
                      <a:r>
                        <a:rPr lang="en-GB" sz="1600" b="0" kern="100" dirty="0">
                          <a:solidFill>
                            <a:schemeClr val="tx1"/>
                          </a:solidFill>
                          <a:effectLst/>
                          <a:latin typeface="Nimbus Sans L" panose="02000503000000000000"/>
                        </a:rPr>
                        <a:t>16,232</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r">
                        <a:lnSpc>
                          <a:spcPct val="107000"/>
                        </a:lnSpc>
                        <a:spcAft>
                          <a:spcPts val="800"/>
                        </a:spcAft>
                      </a:pPr>
                      <a:r>
                        <a:rPr lang="en-GB" sz="1600" b="0" kern="100" dirty="0">
                          <a:solidFill>
                            <a:schemeClr val="tx1"/>
                          </a:solidFill>
                          <a:effectLst/>
                          <a:latin typeface="Nimbus Sans L" panose="02000503000000000000"/>
                        </a:rPr>
                        <a:t>100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tcPr>
                </a:tc>
                <a:extLst>
                  <a:ext uri="{0D108BD9-81ED-4DB2-BD59-A6C34878D82A}">
                    <a16:rowId xmlns:a16="http://schemas.microsoft.com/office/drawing/2014/main" val="4078952060"/>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UK - Scotland</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100%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solidFill>
                      <a:schemeClr val="bg1">
                        <a:lumMod val="50000"/>
                        <a:alpha val="20000"/>
                      </a:schemeClr>
                    </a:solidFill>
                  </a:tcPr>
                </a:tc>
                <a:tc>
                  <a:txBody>
                    <a:bodyPr/>
                    <a:lstStyle/>
                    <a:p>
                      <a:pPr algn="r">
                        <a:lnSpc>
                          <a:spcPct val="107000"/>
                        </a:lnSpc>
                        <a:spcAft>
                          <a:spcPts val="800"/>
                        </a:spcAft>
                      </a:pPr>
                      <a:r>
                        <a:rPr lang="en-GB" sz="1600" b="0" kern="100" dirty="0" err="1">
                          <a:solidFill>
                            <a:schemeClr val="tx1"/>
                          </a:solidFill>
                          <a:effectLst/>
                          <a:latin typeface="Nimbus Sans L" panose="02000503000000000000"/>
                        </a:rPr>
                        <a:t>nd</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2,351,849</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98</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solidFill>
                      <a:schemeClr val="bg1">
                        <a:lumMod val="50000"/>
                        <a:alpha val="20000"/>
                      </a:schemeClr>
                    </a:solidFill>
                  </a:tcPr>
                </a:tc>
                <a:extLst>
                  <a:ext uri="{0D108BD9-81ED-4DB2-BD59-A6C34878D82A}">
                    <a16:rowId xmlns:a16="http://schemas.microsoft.com/office/drawing/2014/main" val="2403281088"/>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Czechia</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a:lnSpc>
                          <a:spcPct val="107000"/>
                        </a:lnSpc>
                        <a:spcAft>
                          <a:spcPts val="800"/>
                        </a:spcAft>
                      </a:pPr>
                      <a:r>
                        <a:rPr lang="en-GB" sz="1600" b="0" kern="100" dirty="0">
                          <a:solidFill>
                            <a:schemeClr val="tx1"/>
                          </a:solidFill>
                          <a:effectLst/>
                          <a:latin typeface="Nimbus Sans L" panose="02000503000000000000"/>
                        </a:rPr>
                        <a:t>50-74%</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7,350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r">
                        <a:lnSpc>
                          <a:spcPct val="107000"/>
                        </a:lnSpc>
                        <a:spcAft>
                          <a:spcPts val="800"/>
                        </a:spcAft>
                      </a:pPr>
                      <a:r>
                        <a:rPr lang="en-GB" sz="1600" b="0" kern="100" dirty="0">
                          <a:solidFill>
                            <a:schemeClr val="tx1"/>
                          </a:solidFill>
                          <a:effectLst/>
                          <a:latin typeface="Nimbus Sans L" panose="02000503000000000000"/>
                        </a:rPr>
                        <a:t>2,202,356</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r">
                        <a:lnSpc>
                          <a:spcPct val="107000"/>
                        </a:lnSpc>
                        <a:spcAft>
                          <a:spcPts val="800"/>
                        </a:spcAft>
                      </a:pPr>
                      <a:r>
                        <a:rPr lang="en-GB" sz="1600" b="0" kern="100" dirty="0">
                          <a:solidFill>
                            <a:schemeClr val="tx1"/>
                          </a:solidFill>
                          <a:effectLst/>
                          <a:latin typeface="Nimbus Sans L" panose="02000503000000000000"/>
                        </a:rPr>
                        <a:t>81</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tcPr>
                </a:tc>
                <a:extLst>
                  <a:ext uri="{0D108BD9-81ED-4DB2-BD59-A6C34878D82A}">
                    <a16:rowId xmlns:a16="http://schemas.microsoft.com/office/drawing/2014/main" val="3853287892"/>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Australia</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75-99%</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solidFill>
                      <a:schemeClr val="bg1">
                        <a:lumMod val="50000"/>
                        <a:alpha val="20000"/>
                      </a:schemeClr>
                    </a:solidFill>
                  </a:tcPr>
                </a:tc>
                <a:tc>
                  <a:txBody>
                    <a:bodyPr/>
                    <a:lstStyle/>
                    <a:p>
                      <a:pPr algn="r">
                        <a:lnSpc>
                          <a:spcPct val="107000"/>
                        </a:lnSpc>
                        <a:spcAft>
                          <a:spcPts val="800"/>
                        </a:spcAft>
                      </a:pPr>
                      <a:r>
                        <a:rPr lang="en-GB" sz="1600" b="0" kern="100" dirty="0" err="1">
                          <a:solidFill>
                            <a:schemeClr val="tx1"/>
                          </a:solidFill>
                          <a:effectLst/>
                          <a:latin typeface="Nimbus Sans L" panose="02000503000000000000"/>
                        </a:rPr>
                        <a:t>nd</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41,968,549</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80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solidFill>
                      <a:schemeClr val="bg1">
                        <a:lumMod val="50000"/>
                        <a:alpha val="20000"/>
                      </a:schemeClr>
                    </a:solidFill>
                  </a:tcPr>
                </a:tc>
                <a:extLst>
                  <a:ext uri="{0D108BD9-81ED-4DB2-BD59-A6C34878D82A}">
                    <a16:rowId xmlns:a16="http://schemas.microsoft.com/office/drawing/2014/main" val="3221338755"/>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Kenya</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a:lnSpc>
                          <a:spcPct val="107000"/>
                        </a:lnSpc>
                        <a:spcAft>
                          <a:spcPts val="800"/>
                        </a:spcAft>
                      </a:pPr>
                      <a:r>
                        <a:rPr lang="en-GB" sz="1600" b="0" kern="100" dirty="0">
                          <a:solidFill>
                            <a:schemeClr val="tx1"/>
                          </a:solidFill>
                          <a:effectLst/>
                          <a:latin typeface="Nimbus Sans L" panose="02000503000000000000"/>
                        </a:rPr>
                        <a:t>75-99%</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tcPr>
                </a:tc>
                <a:tc>
                  <a:txBody>
                    <a:bodyPr/>
                    <a:lstStyle/>
                    <a:p>
                      <a:pPr algn="r">
                        <a:lnSpc>
                          <a:spcPct val="107000"/>
                        </a:lnSpc>
                        <a:spcAft>
                          <a:spcPts val="800"/>
                        </a:spcAft>
                      </a:pPr>
                      <a:r>
                        <a:rPr lang="en-GB" sz="1600" b="0" kern="100">
                          <a:solidFill>
                            <a:schemeClr val="tx1"/>
                          </a:solidFill>
                          <a:effectLst/>
                          <a:latin typeface="Nimbus Sans L" panose="02000503000000000000"/>
                        </a:rPr>
                        <a:t>11,989</a:t>
                      </a:r>
                      <a:endParaRPr lang="en-GB" sz="1600" b="0" kern="10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r">
                        <a:lnSpc>
                          <a:spcPct val="107000"/>
                        </a:lnSpc>
                        <a:spcAft>
                          <a:spcPts val="800"/>
                        </a:spcAft>
                      </a:pPr>
                      <a:r>
                        <a:rPr lang="en-GB" sz="1600" b="0" kern="100" dirty="0">
                          <a:solidFill>
                            <a:schemeClr val="tx1"/>
                          </a:solidFill>
                          <a:effectLst/>
                          <a:latin typeface="Nimbus Sans L" panose="02000503000000000000"/>
                        </a:rPr>
                        <a:t>909,986</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r">
                        <a:lnSpc>
                          <a:spcPct val="107000"/>
                        </a:lnSpc>
                        <a:spcAft>
                          <a:spcPts val="800"/>
                        </a:spcAft>
                      </a:pPr>
                      <a:r>
                        <a:rPr lang="en-GB" sz="1600" b="0" kern="100" dirty="0">
                          <a:solidFill>
                            <a:schemeClr val="tx1"/>
                          </a:solidFill>
                          <a:effectLst/>
                          <a:latin typeface="Nimbus Sans L" panose="02000503000000000000"/>
                        </a:rPr>
                        <a:t>13</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tcPr>
                </a:tc>
                <a:extLst>
                  <a:ext uri="{0D108BD9-81ED-4DB2-BD59-A6C34878D82A}">
                    <a16:rowId xmlns:a16="http://schemas.microsoft.com/office/drawing/2014/main" val="2323214929"/>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Nigeria</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50-74%</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23,814</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317,898</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8</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solidFill>
                      <a:schemeClr val="bg1">
                        <a:lumMod val="50000"/>
                        <a:alpha val="20000"/>
                      </a:schemeClr>
                    </a:solidFill>
                  </a:tcPr>
                </a:tc>
                <a:extLst>
                  <a:ext uri="{0D108BD9-81ED-4DB2-BD59-A6C34878D82A}">
                    <a16:rowId xmlns:a16="http://schemas.microsoft.com/office/drawing/2014/main" val="2854879340"/>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Myanmar</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a:lnSpc>
                          <a:spcPct val="107000"/>
                        </a:lnSpc>
                        <a:spcAft>
                          <a:spcPts val="800"/>
                        </a:spcAft>
                      </a:pPr>
                      <a:r>
                        <a:rPr lang="en-GB" sz="1600" b="0" kern="100" dirty="0">
                          <a:solidFill>
                            <a:schemeClr val="tx1"/>
                          </a:solidFill>
                          <a:effectLst/>
                          <a:latin typeface="Nimbus Sans L" panose="02000503000000000000"/>
                        </a:rPr>
                        <a:t>50-74%</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tcPr>
                </a:tc>
                <a:tc>
                  <a:txBody>
                    <a:bodyPr/>
                    <a:lstStyle/>
                    <a:p>
                      <a:pPr algn="r">
                        <a:lnSpc>
                          <a:spcPct val="107000"/>
                        </a:lnSpc>
                        <a:spcAft>
                          <a:spcPts val="800"/>
                        </a:spcAft>
                      </a:pPr>
                      <a:r>
                        <a:rPr lang="en-GB" sz="1600" b="0" kern="100">
                          <a:solidFill>
                            <a:schemeClr val="tx1"/>
                          </a:solidFill>
                          <a:effectLst/>
                          <a:latin typeface="Nimbus Sans L" panose="02000503000000000000"/>
                        </a:rPr>
                        <a:t>28,400</a:t>
                      </a:r>
                      <a:endParaRPr lang="en-GB" sz="1600" b="0" kern="10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r">
                        <a:lnSpc>
                          <a:spcPct val="107000"/>
                        </a:lnSpc>
                        <a:spcAft>
                          <a:spcPts val="800"/>
                        </a:spcAft>
                      </a:pPr>
                      <a:r>
                        <a:rPr lang="en-GB" sz="1600" b="0" kern="100" dirty="0">
                          <a:solidFill>
                            <a:schemeClr val="tx1"/>
                          </a:solidFill>
                          <a:effectLst/>
                          <a:latin typeface="Nimbus Sans L" panose="02000503000000000000"/>
                        </a:rPr>
                        <a:t>18,076,247</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r">
                        <a:lnSpc>
                          <a:spcPct val="107000"/>
                        </a:lnSpc>
                        <a:spcAft>
                          <a:spcPts val="800"/>
                        </a:spcAft>
                      </a:pPr>
                      <a:r>
                        <a:rPr lang="en-GB" sz="1600" b="0" kern="100" dirty="0">
                          <a:solidFill>
                            <a:schemeClr val="tx1"/>
                          </a:solidFill>
                          <a:effectLst/>
                          <a:latin typeface="Nimbus Sans L" panose="02000503000000000000"/>
                        </a:rPr>
                        <a:t>7</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tcPr>
                </a:tc>
                <a:extLst>
                  <a:ext uri="{0D108BD9-81ED-4DB2-BD59-A6C34878D82A}">
                    <a16:rowId xmlns:a16="http://schemas.microsoft.com/office/drawing/2014/main" val="4237188635"/>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Mauritius</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50-74%</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6,823</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431,370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4</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solidFill>
                      <a:schemeClr val="bg1">
                        <a:lumMod val="50000"/>
                        <a:alpha val="20000"/>
                      </a:schemeClr>
                    </a:solidFill>
                  </a:tcPr>
                </a:tc>
                <a:extLst>
                  <a:ext uri="{0D108BD9-81ED-4DB2-BD59-A6C34878D82A}">
                    <a16:rowId xmlns:a16="http://schemas.microsoft.com/office/drawing/2014/main" val="3598954589"/>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Cambodia</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r">
                        <a:lnSpc>
                          <a:spcPct val="107000"/>
                        </a:lnSpc>
                        <a:spcAft>
                          <a:spcPts val="800"/>
                        </a:spcAft>
                      </a:pPr>
                      <a:r>
                        <a:rPr lang="en-GB" sz="1600" b="0" kern="100" dirty="0">
                          <a:solidFill>
                            <a:schemeClr val="tx1"/>
                          </a:solidFill>
                          <a:effectLst/>
                          <a:latin typeface="Nimbus Sans L" panose="02000503000000000000"/>
                        </a:rPr>
                        <a:t>100%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tcPr>
                </a:tc>
                <a:tc>
                  <a:txBody>
                    <a:bodyPr/>
                    <a:lstStyle/>
                    <a:p>
                      <a:pPr algn="r">
                        <a:lnSpc>
                          <a:spcPct val="107000"/>
                        </a:lnSpc>
                        <a:spcAft>
                          <a:spcPts val="800"/>
                        </a:spcAft>
                      </a:pPr>
                      <a:r>
                        <a:rPr lang="en-GB" sz="1600" b="0" kern="100">
                          <a:solidFill>
                            <a:schemeClr val="tx1"/>
                          </a:solidFill>
                          <a:effectLst/>
                          <a:latin typeface="Nimbus Sans L" panose="02000503000000000000"/>
                        </a:rPr>
                        <a:t>1,856</a:t>
                      </a:r>
                      <a:endParaRPr lang="en-GB" sz="1600" b="0" kern="10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b"/>
                </a:tc>
                <a:tc>
                  <a:txBody>
                    <a:bodyPr/>
                    <a:lstStyle/>
                    <a:p>
                      <a:pPr algn="r">
                        <a:lnSpc>
                          <a:spcPct val="107000"/>
                        </a:lnSpc>
                        <a:spcAft>
                          <a:spcPts val="800"/>
                        </a:spcAft>
                      </a:pPr>
                      <a:r>
                        <a:rPr lang="en-GB" sz="1600" b="0" kern="100" dirty="0">
                          <a:solidFill>
                            <a:schemeClr val="tx1"/>
                          </a:solidFill>
                          <a:effectLst/>
                          <a:latin typeface="Nimbus Sans L" panose="02000503000000000000"/>
                        </a:rPr>
                        <a:t>1,348,058</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b"/>
                </a:tc>
                <a:tc>
                  <a:txBody>
                    <a:bodyPr/>
                    <a:lstStyle/>
                    <a:p>
                      <a:pPr algn="r">
                        <a:lnSpc>
                          <a:spcPct val="107000"/>
                        </a:lnSpc>
                        <a:spcAft>
                          <a:spcPts val="800"/>
                        </a:spcAft>
                      </a:pPr>
                      <a:r>
                        <a:rPr lang="en-GB" sz="1600" b="0" kern="100" dirty="0">
                          <a:solidFill>
                            <a:schemeClr val="tx1"/>
                          </a:solidFill>
                          <a:effectLst/>
                          <a:latin typeface="Nimbus Sans L" panose="02000503000000000000"/>
                        </a:rPr>
                        <a:t>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tcPr>
                </a:tc>
                <a:extLst>
                  <a:ext uri="{0D108BD9-81ED-4DB2-BD59-A6C34878D82A}">
                    <a16:rowId xmlns:a16="http://schemas.microsoft.com/office/drawing/2014/main" val="3516655855"/>
                  </a:ext>
                </a:extLst>
              </a:tr>
              <a:tr h="390153">
                <a:tc>
                  <a:txBody>
                    <a:bodyPr/>
                    <a:lstStyle/>
                    <a:p>
                      <a:pPr>
                        <a:lnSpc>
                          <a:spcPct val="107000"/>
                        </a:lnSpc>
                        <a:spcAft>
                          <a:spcPts val="800"/>
                        </a:spcAft>
                      </a:pPr>
                      <a:r>
                        <a:rPr lang="en-GB" sz="1600" b="1" kern="100" dirty="0">
                          <a:solidFill>
                            <a:schemeClr val="tx1"/>
                          </a:solidFill>
                          <a:effectLst/>
                          <a:latin typeface="Nimbus Sans L" panose="02000503000000000000"/>
                        </a:rPr>
                        <a:t>N</a:t>
                      </a:r>
                      <a:r>
                        <a:rPr lang="hu-HU" sz="1600" b="1" kern="100" dirty="0">
                          <a:solidFill>
                            <a:schemeClr val="tx1"/>
                          </a:solidFill>
                          <a:effectLst/>
                          <a:latin typeface="Nimbus Sans L" panose="02000503000000000000"/>
                        </a:rPr>
                        <a:t>.</a:t>
                      </a:r>
                      <a:r>
                        <a:rPr lang="en-GB" sz="1600" b="1" kern="100" dirty="0">
                          <a:solidFill>
                            <a:schemeClr val="tx1"/>
                          </a:solidFill>
                          <a:effectLst/>
                          <a:latin typeface="Nimbus Sans L" panose="02000503000000000000"/>
                        </a:rPr>
                        <a:t> Macedonia</a:t>
                      </a:r>
                      <a:endParaRPr lang="en-GB" sz="1600" b="1"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noFill/>
                      <a:prstDash val="solid"/>
                      <a:round/>
                      <a:headEnd type="none" w="med" len="med"/>
                      <a:tailEnd type="none" w="med" len="med"/>
                    </a:lnB>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50-74%</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L w="19050" cap="flat" cmpd="sng" algn="ctr">
                      <a:solidFill>
                        <a:schemeClr val="bg1"/>
                      </a:solidFill>
                      <a:prstDash val="solid"/>
                      <a:round/>
                      <a:headEnd type="none" w="med" len="med"/>
                      <a:tailEnd type="none" w="med" len="med"/>
                    </a:lnL>
                    <a:lnB w="19050" cap="flat" cmpd="sng" algn="ctr">
                      <a:noFill/>
                      <a:prstDash val="solid"/>
                      <a:round/>
                      <a:headEnd type="none" w="med" len="med"/>
                      <a:tailEnd type="none" w="med" len="med"/>
                    </a:lnB>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1,343</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B w="19050" cap="flat" cmpd="sng" algn="ctr">
                      <a:noFill/>
                      <a:prstDash val="solid"/>
                      <a:round/>
                      <a:headEnd type="none" w="med" len="med"/>
                      <a:tailEnd type="none" w="med" len="med"/>
                    </a:lnB>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270,737</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B w="19050" cap="flat" cmpd="sng" algn="ctr">
                      <a:noFill/>
                      <a:prstDash val="solid"/>
                      <a:round/>
                      <a:headEnd type="none" w="med" len="med"/>
                      <a:tailEnd type="none" w="med" len="med"/>
                    </a:lnB>
                    <a:solidFill>
                      <a:schemeClr val="bg1">
                        <a:lumMod val="50000"/>
                        <a:alpha val="20000"/>
                      </a:schemeClr>
                    </a:solidFill>
                  </a:tcPr>
                </a:tc>
                <a:tc>
                  <a:txBody>
                    <a:bodyPr/>
                    <a:lstStyle/>
                    <a:p>
                      <a:pPr algn="r">
                        <a:lnSpc>
                          <a:spcPct val="107000"/>
                        </a:lnSpc>
                        <a:spcAft>
                          <a:spcPts val="800"/>
                        </a:spcAft>
                      </a:pPr>
                      <a:r>
                        <a:rPr lang="en-GB" sz="1600" b="0" kern="100" dirty="0">
                          <a:solidFill>
                            <a:schemeClr val="tx1"/>
                          </a:solidFill>
                          <a:effectLst/>
                          <a:latin typeface="Nimbus Sans L" panose="02000503000000000000"/>
                        </a:rPr>
                        <a:t>0</a:t>
                      </a:r>
                      <a:endParaRPr lang="en-GB" sz="1600" b="0" kern="100" dirty="0">
                        <a:solidFill>
                          <a:schemeClr val="tx1"/>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B w="19050" cap="flat" cmpd="sng" algn="ctr">
                      <a:noFill/>
                      <a:prstDash val="solid"/>
                      <a:round/>
                      <a:headEnd type="none" w="med" len="med"/>
                      <a:tailEnd type="none" w="med" len="med"/>
                    </a:lnB>
                    <a:solidFill>
                      <a:schemeClr val="bg1">
                        <a:lumMod val="50000"/>
                        <a:alpha val="20000"/>
                      </a:schemeClr>
                    </a:solidFill>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B w="19050" cap="flat" cmpd="sng" algn="ctr">
                      <a:noFill/>
                      <a:prstDash val="solid"/>
                      <a:round/>
                      <a:headEnd type="none" w="med" len="med"/>
                      <a:tailEnd type="none" w="med" len="med"/>
                    </a:lnB>
                    <a:solidFill>
                      <a:schemeClr val="bg1">
                        <a:lumMod val="50000"/>
                        <a:alpha val="20000"/>
                      </a:schemeClr>
                    </a:solidFill>
                  </a:tcPr>
                </a:tc>
                <a:tc>
                  <a:txBody>
                    <a:bodyPr/>
                    <a:lstStyle/>
                    <a:p>
                      <a:pPr algn="ctr">
                        <a:lnSpc>
                          <a:spcPct val="107000"/>
                        </a:lnSpc>
                        <a:spcAft>
                          <a:spcPts val="800"/>
                        </a:spcAft>
                      </a:pPr>
                      <a:r>
                        <a:rPr lang="en-GB" sz="1600" b="1" kern="100" dirty="0">
                          <a:solidFill>
                            <a:srgbClr val="C00000"/>
                          </a:solidFill>
                          <a:effectLst/>
                          <a:latin typeface="Nimbus Sans L" panose="02000503000000000000"/>
                        </a:rPr>
                        <a:t>N</a:t>
                      </a:r>
                      <a:endParaRPr lang="en-GB" sz="1600" b="1" kern="100" dirty="0">
                        <a:solidFill>
                          <a:srgbClr val="C00000"/>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B w="19050" cap="flat" cmpd="sng" algn="ctr">
                      <a:noFill/>
                      <a:prstDash val="solid"/>
                      <a:round/>
                      <a:headEnd type="none" w="med" len="med"/>
                      <a:tailEnd type="none" w="med" len="med"/>
                    </a:lnB>
                    <a:solidFill>
                      <a:schemeClr val="bg1">
                        <a:lumMod val="50000"/>
                        <a:alpha val="20000"/>
                      </a:schemeClr>
                    </a:solidFill>
                  </a:tcPr>
                </a:tc>
                <a:tc>
                  <a:txBody>
                    <a:bodyPr/>
                    <a:lstStyle/>
                    <a:p>
                      <a:pPr algn="ctr">
                        <a:lnSpc>
                          <a:spcPct val="107000"/>
                        </a:lnSpc>
                        <a:spcAft>
                          <a:spcPts val="800"/>
                        </a:spcAft>
                      </a:pPr>
                      <a:r>
                        <a:rPr lang="en-GB" sz="1600" b="1" kern="100" dirty="0">
                          <a:solidFill>
                            <a:schemeClr val="accent6">
                              <a:lumMod val="60000"/>
                              <a:lumOff val="40000"/>
                            </a:schemeClr>
                          </a:solidFill>
                          <a:effectLst/>
                          <a:latin typeface="Nimbus Sans L" panose="02000503000000000000"/>
                        </a:rPr>
                        <a:t>Y</a:t>
                      </a:r>
                      <a:endParaRPr lang="en-GB" sz="1600" b="1" kern="100" dirty="0">
                        <a:solidFill>
                          <a:schemeClr val="accent6">
                            <a:lumMod val="60000"/>
                            <a:lumOff val="40000"/>
                          </a:schemeClr>
                        </a:solidFill>
                        <a:effectLst/>
                        <a:latin typeface="Nimbus Sans L" panose="02000503000000000000"/>
                        <a:ea typeface="Calibri" panose="020F0502020204030204" pitchFamily="34" charset="0"/>
                        <a:cs typeface="Arial" panose="020B0604020202020204" pitchFamily="34" charset="0"/>
                      </a:endParaRPr>
                    </a:p>
                  </a:txBody>
                  <a:tcPr marL="52458" marR="52458" marT="0" marB="0" anchor="ctr">
                    <a:lnR w="19050" cap="flat" cmpd="sng" algn="ctr">
                      <a:noFill/>
                      <a:prstDash val="solid"/>
                      <a:round/>
                      <a:headEnd type="none" w="med" len="med"/>
                      <a:tailEnd type="none" w="med" len="med"/>
                    </a:lnR>
                    <a:lnB w="19050" cap="flat" cmpd="sng" algn="ctr">
                      <a:noFill/>
                      <a:prstDash val="solid"/>
                      <a:round/>
                      <a:headEnd type="none" w="med" len="med"/>
                      <a:tailEnd type="none" w="med" len="med"/>
                    </a:lnB>
                    <a:solidFill>
                      <a:schemeClr val="bg1">
                        <a:lumMod val="50000"/>
                        <a:alpha val="20000"/>
                      </a:schemeClr>
                    </a:solidFill>
                  </a:tcPr>
                </a:tc>
                <a:extLst>
                  <a:ext uri="{0D108BD9-81ED-4DB2-BD59-A6C34878D82A}">
                    <a16:rowId xmlns:a16="http://schemas.microsoft.com/office/drawing/2014/main" val="78662644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ángulo 1">
            <a:extLst>
              <a:ext uri="{FF2B5EF4-FFF2-40B4-BE49-F238E27FC236}">
                <a16:creationId xmlns:a16="http://schemas.microsoft.com/office/drawing/2014/main" id="{0EC524C4-57A4-AAAC-CAF7-28E8B098D968}"/>
              </a:ext>
            </a:extLst>
          </p:cNvPr>
          <p:cNvSpPr>
            <a:spLocks noChangeArrowheads="1"/>
          </p:cNvSpPr>
          <p:nvPr/>
        </p:nvSpPr>
        <p:spPr bwMode="auto">
          <a:xfrm>
            <a:off x="255588" y="249238"/>
            <a:ext cx="54498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fontAlgn="ctr" hangingPunct="1"/>
            <a:r>
              <a:rPr lang="hu-HU" sz="2800" dirty="0" err="1">
                <a:solidFill>
                  <a:srgbClr val="000000"/>
                </a:solidFill>
                <a:latin typeface="Nimbus Sans L" pitchFamily="2" charset="0"/>
              </a:rPr>
              <a:t>Client</a:t>
            </a:r>
            <a:r>
              <a:rPr lang="hu-HU" sz="2800" dirty="0">
                <a:solidFill>
                  <a:srgbClr val="000000"/>
                </a:solidFill>
                <a:latin typeface="Nimbus Sans L" pitchFamily="2" charset="0"/>
              </a:rPr>
              <a:t> </a:t>
            </a:r>
            <a:r>
              <a:rPr lang="hu-HU" sz="2800" dirty="0" err="1">
                <a:solidFill>
                  <a:srgbClr val="000000"/>
                </a:solidFill>
                <a:latin typeface="Nimbus Sans L" pitchFamily="2" charset="0"/>
              </a:rPr>
              <a:t>preferences</a:t>
            </a:r>
            <a:br>
              <a:rPr lang="en-US" altLang="hu-HU" sz="2800" dirty="0">
                <a:solidFill>
                  <a:srgbClr val="000000"/>
                </a:solidFill>
                <a:latin typeface="Nimbus Sans L" pitchFamily="2" charset="0"/>
              </a:rPr>
            </a:br>
            <a:endParaRPr lang="es-ES" altLang="hu-HU" sz="2800" dirty="0">
              <a:solidFill>
                <a:srgbClr val="000000"/>
              </a:solidFill>
              <a:latin typeface="Nimbus Sans L" pitchFamily="2" charset="0"/>
            </a:endParaRPr>
          </a:p>
        </p:txBody>
      </p:sp>
      <p:sp>
        <p:nvSpPr>
          <p:cNvPr id="8195" name="Cuadro de texto 21">
            <a:extLst>
              <a:ext uri="{FF2B5EF4-FFF2-40B4-BE49-F238E27FC236}">
                <a16:creationId xmlns:a16="http://schemas.microsoft.com/office/drawing/2014/main" id="{E33DCE1B-AD9B-F126-5507-6A04615D5096}"/>
              </a:ext>
            </a:extLst>
          </p:cNvPr>
          <p:cNvSpPr txBox="1">
            <a:spLocks noChangeArrowheads="1"/>
          </p:cNvSpPr>
          <p:nvPr/>
        </p:nvSpPr>
        <p:spPr bwMode="auto">
          <a:xfrm>
            <a:off x="8999538" y="249238"/>
            <a:ext cx="28797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None/>
            </a:pPr>
            <a:r>
              <a:rPr lang="en-US" sz="1300" dirty="0">
                <a:solidFill>
                  <a:schemeClr val="bg1"/>
                </a:solidFill>
                <a:latin typeface="Nimbus Sans L" pitchFamily="2" charset="0"/>
                <a:cs typeface="Times New Roman" panose="02020603050405020304" pitchFamily="18" charset="0"/>
              </a:rPr>
              <a:t>Low Dead Space Syringes: Analysis And Benefits For People Who Inject Drugs</a:t>
            </a:r>
          </a:p>
          <a:p>
            <a:pPr algn="r" eaLnBrk="1" hangingPunct="1">
              <a:lnSpc>
                <a:spcPct val="100000"/>
              </a:lnSpc>
              <a:spcBef>
                <a:spcPct val="0"/>
              </a:spcBef>
              <a:buFontTx/>
              <a:buNone/>
            </a:pPr>
            <a:endParaRPr lang="es-ES" altLang="hu-HU" sz="1200" dirty="0">
              <a:solidFill>
                <a:schemeClr val="bg1"/>
              </a:solidFill>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1762DC03-9A77-39C0-454A-40E912AF426C}"/>
              </a:ext>
            </a:extLst>
          </p:cNvPr>
          <p:cNvSpPr/>
          <p:nvPr/>
        </p:nvSpPr>
        <p:spPr>
          <a:xfrm>
            <a:off x="3208421" y="1506636"/>
            <a:ext cx="8670842" cy="4694811"/>
          </a:xfrm>
          <a:prstGeom prst="rect">
            <a:avLst/>
          </a:prstGeom>
        </p:spPr>
        <p:txBody>
          <a:bodyPr wrap="square">
            <a:spAutoFit/>
          </a:bodyPr>
          <a:lstStyle/>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Quality of the equipment</a:t>
            </a:r>
            <a:br>
              <a:rPr lang="en-GB" sz="2400" spc="-10" dirty="0">
                <a:solidFill>
                  <a:srgbClr val="000000"/>
                </a:solidFill>
                <a:latin typeface="Nimbus Sans L" panose="02000503000000000000" pitchFamily="2" charset="77"/>
              </a:rPr>
            </a:br>
            <a:r>
              <a:rPr lang="en-GB" sz="2400" spc="-10" dirty="0" err="1">
                <a:solidFill>
                  <a:srgbClr val="000000"/>
                </a:solidFill>
                <a:latin typeface="Nimbus Sans L" panose="02000503000000000000" pitchFamily="2" charset="77"/>
              </a:rPr>
              <a:t>eg</a:t>
            </a:r>
            <a:r>
              <a:rPr lang="en-GB" sz="2400" spc="-10" dirty="0">
                <a:solidFill>
                  <a:srgbClr val="000000"/>
                </a:solidFill>
                <a:latin typeface="Nimbus Sans L" panose="02000503000000000000" pitchFamily="2" charset="77"/>
              </a:rPr>
              <a:t>: in Macedonia a specific brand that is perceived to be sharper</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a:t>
            </a:r>
            <a:r>
              <a:rPr lang="hu-HU" sz="2400" spc="-10" dirty="0">
                <a:solidFill>
                  <a:srgbClr val="000000"/>
                </a:solidFill>
                <a:latin typeface="Nimbus Sans L" panose="02000503000000000000" pitchFamily="2" charset="77"/>
              </a:rPr>
              <a:t>    </a:t>
            </a:r>
            <a:r>
              <a:rPr lang="en-GB" sz="2400" spc="-10" dirty="0">
                <a:solidFill>
                  <a:srgbClr val="000000"/>
                </a:solidFill>
                <a:latin typeface="Nimbus Sans L" panose="02000503000000000000" pitchFamily="2" charset="77"/>
              </a:rPr>
              <a:t>in Pakistan a specific brand’s 3ml and 5ml syringes </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Stigma and discrimination</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Thinner needles because they leave smaller marks, easier to hide</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Inject to femoral veins because less visible place</a:t>
            </a:r>
            <a:br>
              <a:rPr lang="en-GB" sz="2400" spc="-10" dirty="0">
                <a:solidFill>
                  <a:srgbClr val="000000"/>
                </a:solidFill>
                <a:latin typeface="Nimbus Sans L" panose="02000503000000000000" pitchFamily="2" charset="77"/>
              </a:rPr>
            </a:br>
            <a:r>
              <a:rPr lang="en-GB" sz="2400" spc="-10" dirty="0" err="1">
                <a:solidFill>
                  <a:srgbClr val="000000"/>
                </a:solidFill>
                <a:latin typeface="Nimbus Sans L" panose="02000503000000000000" pitchFamily="2" charset="77"/>
              </a:rPr>
              <a:t>eg</a:t>
            </a:r>
            <a:r>
              <a:rPr lang="en-GB" sz="2400" spc="-10" dirty="0">
                <a:solidFill>
                  <a:srgbClr val="000000"/>
                </a:solidFill>
                <a:latin typeface="Nimbus Sans L" panose="02000503000000000000" pitchFamily="2" charset="77"/>
              </a:rPr>
              <a:t>:</a:t>
            </a:r>
            <a:r>
              <a:rPr lang="hu-HU" sz="2400" spc="-10" dirty="0">
                <a:solidFill>
                  <a:srgbClr val="000000"/>
                </a:solidFill>
                <a:latin typeface="Nimbus Sans L" panose="02000503000000000000" pitchFamily="2" charset="77"/>
              </a:rPr>
              <a:t> i</a:t>
            </a:r>
            <a:r>
              <a:rPr lang="en-GB" sz="2400" spc="-10" dirty="0">
                <a:solidFill>
                  <a:srgbClr val="000000"/>
                </a:solidFill>
                <a:latin typeface="Nimbus Sans L" panose="02000503000000000000" pitchFamily="2" charset="77"/>
              </a:rPr>
              <a:t>n Greece, younger 20-22 </a:t>
            </a:r>
            <a:r>
              <a:rPr lang="en-GB" sz="2400" spc="-10" dirty="0" err="1">
                <a:solidFill>
                  <a:srgbClr val="000000"/>
                </a:solidFill>
                <a:latin typeface="Nimbus Sans L" panose="02000503000000000000" pitchFamily="2" charset="77"/>
              </a:rPr>
              <a:t>yo</a:t>
            </a:r>
            <a:r>
              <a:rPr lang="en-GB" sz="2400" spc="-10" dirty="0">
                <a:solidFill>
                  <a:srgbClr val="000000"/>
                </a:solidFill>
                <a:latin typeface="Nimbus Sans L" panose="02000503000000000000" pitchFamily="2" charset="77"/>
              </a:rPr>
              <a:t> inject in the groin</a:t>
            </a:r>
            <a:br>
              <a:rPr lang="en-GB" sz="2400" spc="-10" dirty="0">
                <a:solidFill>
                  <a:srgbClr val="000000"/>
                </a:solidFill>
                <a:latin typeface="Nimbus Sans L" panose="02000503000000000000" pitchFamily="2" charset="77"/>
              </a:rPr>
            </a:br>
            <a:r>
              <a:rPr lang="en-GB" sz="2400" spc="-10" dirty="0">
                <a:solidFill>
                  <a:srgbClr val="000000"/>
                </a:solidFill>
                <a:latin typeface="Nimbus Sans L" panose="02000503000000000000" pitchFamily="2" charset="77"/>
              </a:rPr>
              <a:t>	</a:t>
            </a:r>
            <a:r>
              <a:rPr lang="hu-HU" sz="2400" spc="-10" dirty="0">
                <a:solidFill>
                  <a:srgbClr val="000000"/>
                </a:solidFill>
                <a:latin typeface="Nimbus Sans L" panose="02000503000000000000" pitchFamily="2" charset="77"/>
              </a:rPr>
              <a:t>    i</a:t>
            </a:r>
            <a:r>
              <a:rPr lang="en-GB" sz="2400" spc="-10" dirty="0">
                <a:solidFill>
                  <a:srgbClr val="000000"/>
                </a:solidFill>
                <a:latin typeface="Nimbus Sans L" panose="02000503000000000000" pitchFamily="2" charset="77"/>
              </a:rPr>
              <a:t>n Thailand, MSM prefer thinner needles to avoid </a:t>
            </a:r>
            <a:r>
              <a:rPr lang="en-GB" sz="2400" spc="-10" dirty="0" err="1">
                <a:solidFill>
                  <a:srgbClr val="000000"/>
                </a:solidFill>
                <a:latin typeface="Nimbus Sans L" panose="02000503000000000000" pitchFamily="2" charset="77"/>
              </a:rPr>
              <a:t>inj</a:t>
            </a:r>
            <a:r>
              <a:rPr lang="hu-HU" sz="2400" spc="-10" dirty="0">
                <a:solidFill>
                  <a:srgbClr val="000000"/>
                </a:solidFill>
                <a:latin typeface="Nimbus Sans L" panose="02000503000000000000" pitchFamily="2" charset="77"/>
              </a:rPr>
              <a:t>.</a:t>
            </a:r>
            <a:r>
              <a:rPr lang="en-GB" sz="2400" spc="-10" dirty="0">
                <a:solidFill>
                  <a:srgbClr val="000000"/>
                </a:solidFill>
                <a:latin typeface="Nimbus Sans L" panose="02000503000000000000" pitchFamily="2" charset="77"/>
              </a:rPr>
              <a:t> marks</a:t>
            </a:r>
          </a:p>
          <a:p>
            <a:pPr marL="285750" indent="-285750" eaLnBrk="1" fontAlgn="auto" hangingPunct="1">
              <a:lnSpc>
                <a:spcPct val="110000"/>
              </a:lnSpc>
              <a:spcBef>
                <a:spcPts val="600"/>
              </a:spcBef>
              <a:spcAft>
                <a:spcPts val="0"/>
              </a:spcAft>
              <a:buFont typeface="Arial" panose="020B0604020202020204" pitchFamily="34" charset="0"/>
              <a:buChar char="•"/>
              <a:defRPr/>
            </a:pPr>
            <a:r>
              <a:rPr lang="en-GB" sz="2400" spc="-10" dirty="0">
                <a:solidFill>
                  <a:srgbClr val="000000"/>
                </a:solidFill>
                <a:latin typeface="Nimbus Sans L" panose="02000503000000000000" pitchFamily="2" charset="77"/>
              </a:rPr>
              <a:t>Habits, learned behaviour and initiation of injecting were mentioned among the factors that can influence the preferred type of syringes</a:t>
            </a:r>
            <a:endParaRPr lang="es-ES" sz="2400" spc="-10" dirty="0">
              <a:solidFill>
                <a:srgbClr val="000000"/>
              </a:solidFill>
              <a:latin typeface="Nimbus Sans L" panose="02000503000000000000" pitchFamily="2" charset="77"/>
            </a:endParaRPr>
          </a:p>
        </p:txBody>
      </p:sp>
      <p:sp>
        <p:nvSpPr>
          <p:cNvPr id="8197" name="Cuadro de texto 21">
            <a:extLst>
              <a:ext uri="{FF2B5EF4-FFF2-40B4-BE49-F238E27FC236}">
                <a16:creationId xmlns:a16="http://schemas.microsoft.com/office/drawing/2014/main" id="{9C3BFD66-9116-01A9-4000-156E922002E0}"/>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dirty="0">
                <a:solidFill>
                  <a:schemeClr val="bg1"/>
                </a:solidFill>
                <a:latin typeface="Nimbus Sans L" pitchFamily="2" charset="0"/>
                <a:ea typeface="Calibri" panose="020F0502020204030204" pitchFamily="34" charset="0"/>
                <a:cs typeface="Nimbus Sans L" pitchFamily="2" charset="0"/>
              </a:rPr>
              <a:t>www.hri.global</a:t>
            </a:r>
            <a:endParaRPr lang="es-ES" altLang="hu-HU" sz="1200" dirty="0">
              <a:solidFill>
                <a:schemeClr val="bg1"/>
              </a:solidFill>
              <a:ea typeface="Calibri" panose="020F0502020204030204" pitchFamily="34" charset="0"/>
              <a:cs typeface="Times New Roman" panose="02020603050405020304" pitchFamily="18" charset="0"/>
            </a:endParaRPr>
          </a:p>
        </p:txBody>
      </p:sp>
      <p:pic>
        <p:nvPicPr>
          <p:cNvPr id="8198" name="Imagen 9">
            <a:extLst>
              <a:ext uri="{FF2B5EF4-FFF2-40B4-BE49-F238E27FC236}">
                <a16:creationId xmlns:a16="http://schemas.microsoft.com/office/drawing/2014/main" id="{16F4FDA2-8A06-C60B-5F00-9D7E3F0CA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6151563"/>
            <a:ext cx="8969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69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73000"/>
          </a:schemeClr>
        </a:solidFill>
        <a:effectLst/>
      </p:bgPr>
    </p:bg>
    <p:spTree>
      <p:nvGrpSpPr>
        <p:cNvPr id="1" name=""/>
        <p:cNvGrpSpPr/>
        <p:nvPr/>
      </p:nvGrpSpPr>
      <p:grpSpPr>
        <a:xfrm>
          <a:off x="0" y="0"/>
          <a:ext cx="0" cy="0"/>
          <a:chOff x="0" y="0"/>
          <a:chExt cx="0" cy="0"/>
        </a:xfrm>
      </p:grpSpPr>
      <p:sp>
        <p:nvSpPr>
          <p:cNvPr id="7170" name="Rectángulo 2">
            <a:extLst>
              <a:ext uri="{FF2B5EF4-FFF2-40B4-BE49-F238E27FC236}">
                <a16:creationId xmlns:a16="http://schemas.microsoft.com/office/drawing/2014/main" id="{FE7CE392-2661-A88C-F527-17D1632CBBB8}"/>
              </a:ext>
            </a:extLst>
          </p:cNvPr>
          <p:cNvSpPr>
            <a:spLocks noChangeArrowheads="1"/>
          </p:cNvSpPr>
          <p:nvPr/>
        </p:nvSpPr>
        <p:spPr bwMode="auto">
          <a:xfrm>
            <a:off x="223838" y="300038"/>
            <a:ext cx="5872162" cy="24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ts val="6000"/>
              </a:lnSpc>
            </a:pPr>
            <a:endParaRPr lang="hu-HU" altLang="hu-HU" sz="7000" b="1" dirty="0">
              <a:latin typeface="BentonSansExtraComp Bold" pitchFamily="2" charset="0"/>
            </a:endParaRPr>
          </a:p>
          <a:p>
            <a:pPr eaLnBrk="1" hangingPunct="1">
              <a:lnSpc>
                <a:spcPts val="6000"/>
              </a:lnSpc>
            </a:pPr>
            <a:endParaRPr lang="en-US" altLang="hu-HU" sz="7000" b="1" dirty="0">
              <a:latin typeface="BentonSansExtraComp Bold" pitchFamily="2" charset="0"/>
            </a:endParaRPr>
          </a:p>
          <a:p>
            <a:pPr eaLnBrk="1" hangingPunct="1">
              <a:lnSpc>
                <a:spcPts val="6000"/>
              </a:lnSpc>
            </a:pPr>
            <a:r>
              <a:rPr lang="hu-HU" altLang="hu-HU" sz="7000" b="1" dirty="0">
                <a:latin typeface="BentonSansExtraComp Bold" pitchFamily="2" charset="0"/>
              </a:rPr>
              <a:t>MODELLING</a:t>
            </a:r>
            <a:endParaRPr lang="es-ES" altLang="hu-HU" sz="7000" b="1" dirty="0">
              <a:latin typeface="BentonSansExtraComp Bold" pitchFamily="2" charset="0"/>
            </a:endParaRPr>
          </a:p>
        </p:txBody>
      </p:sp>
      <p:sp>
        <p:nvSpPr>
          <p:cNvPr id="7171" name="Cuadro de texto 21">
            <a:extLst>
              <a:ext uri="{FF2B5EF4-FFF2-40B4-BE49-F238E27FC236}">
                <a16:creationId xmlns:a16="http://schemas.microsoft.com/office/drawing/2014/main" id="{5E50943F-41ED-E66D-F7FB-F0B14C4B621B}"/>
              </a:ext>
            </a:extLst>
          </p:cNvPr>
          <p:cNvSpPr txBox="1">
            <a:spLocks noChangeArrowheads="1"/>
          </p:cNvSpPr>
          <p:nvPr/>
        </p:nvSpPr>
        <p:spPr bwMode="auto">
          <a:xfrm>
            <a:off x="5146675"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hu-HU" sz="1300">
                <a:latin typeface="Nimbus Sans L" panose="02000503000000000000" pitchFamily="2" charset="0"/>
                <a:ea typeface="Calibri" panose="020F0502020204030204" pitchFamily="34" charset="0"/>
                <a:cs typeface="Nimbus Sans L" panose="02000503000000000000" pitchFamily="2" charset="0"/>
              </a:rPr>
              <a:t>www.hri.global</a:t>
            </a:r>
            <a:endParaRPr lang="es-ES" altLang="hu-HU" sz="1200">
              <a:ea typeface="Calibri" panose="020F0502020204030204" pitchFamily="34" charset="0"/>
              <a:cs typeface="Times New Roman" panose="02020603050405020304" pitchFamily="18" charset="0"/>
            </a:endParaRPr>
          </a:p>
        </p:txBody>
      </p:sp>
      <p:sp>
        <p:nvSpPr>
          <p:cNvPr id="7172" name="Cuadro de texto 21">
            <a:extLst>
              <a:ext uri="{FF2B5EF4-FFF2-40B4-BE49-F238E27FC236}">
                <a16:creationId xmlns:a16="http://schemas.microsoft.com/office/drawing/2014/main" id="{75A0123A-4309-A0D7-EFBF-9DD199EFB05F}"/>
              </a:ext>
            </a:extLst>
          </p:cNvPr>
          <p:cNvSpPr txBox="1">
            <a:spLocks noChangeArrowheads="1"/>
          </p:cNvSpPr>
          <p:nvPr/>
        </p:nvSpPr>
        <p:spPr bwMode="auto">
          <a:xfrm>
            <a:off x="9015413" y="247650"/>
            <a:ext cx="2879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US" sz="1300" dirty="0">
                <a:latin typeface="Nimbus Sans L" panose="02000503000000000000" pitchFamily="2" charset="0"/>
                <a:cs typeface="Times New Roman" panose="02020603050405020304" pitchFamily="18" charset="0"/>
              </a:rPr>
              <a:t>Low Dead Space Syringes: Analysis And Benefits For People Who Inject Drugs</a:t>
            </a:r>
          </a:p>
          <a:p>
            <a:pPr algn="r" eaLnBrk="1" hangingPunct="1"/>
            <a:endParaRPr lang="es-ES" altLang="hu-HU" sz="1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06582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B RED widescreen_ROCKWELL" id="{84A9457D-EE0C-4240-B0D4-338C3ECC8B89}" vid="{1C662D37-F972-0242-9151-D27E97E48391}"/>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ECA7549E52C942A5A01571AFE83388" ma:contentTypeVersion="15" ma:contentTypeDescription="Create a new document." ma:contentTypeScope="" ma:versionID="5cad373fd387836dd8850bb1964547dc">
  <xsd:schema xmlns:xsd="http://www.w3.org/2001/XMLSchema" xmlns:xs="http://www.w3.org/2001/XMLSchema" xmlns:p="http://schemas.microsoft.com/office/2006/metadata/properties" xmlns:ns2="2b87fd90-7596-42dd-96a9-419155b30318" xmlns:ns3="c678408e-6511-47a1-9a6c-f28d39895d50" targetNamespace="http://schemas.microsoft.com/office/2006/metadata/properties" ma:root="true" ma:fieldsID="5894ba8e501a93d114eb7635d8affed6" ns2:_="" ns3:_="">
    <xsd:import namespace="2b87fd90-7596-42dd-96a9-419155b30318"/>
    <xsd:import namespace="c678408e-6511-47a1-9a6c-f28d39895d5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7fd90-7596-42dd-96a9-419155b303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69dd378-0061-4e15-8490-e9956891c5c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78408e-6511-47a1-9a6c-f28d39895d5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d070bd1-4f19-4ae6-8df8-37da43d953f7}" ma:internalName="TaxCatchAll" ma:showField="CatchAllData" ma:web="c678408e-6511-47a1-9a6c-f28d39895d5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07245819-4A0E-4587-8B5A-4A1625BA3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7fd90-7596-42dd-96a9-419155b30318"/>
    <ds:schemaRef ds:uri="c678408e-6511-47a1-9a6c-f28d39895d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707DCA-7EC8-4731-B176-B494829D9D0E}">
  <ds:schemaRefs>
    <ds:schemaRef ds:uri="http://schemas.microsoft.com/sharepoint/v3/contenttype/forms"/>
  </ds:schemaRefs>
</ds:datastoreItem>
</file>

<file path=customXml/itemProps3.xml><?xml version="1.0" encoding="utf-8"?>
<ds:datastoreItem xmlns:ds="http://schemas.openxmlformats.org/officeDocument/2006/customXml" ds:itemID="{6E7F2B7D-7EB5-4C50-8757-7E45F52022E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253</TotalTime>
  <Words>2839</Words>
  <Application>Microsoft Macintosh PowerPoint</Application>
  <PresentationFormat>Widescreen</PresentationFormat>
  <Paragraphs>315</Paragraphs>
  <Slides>15</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Arial</vt:lpstr>
      <vt:lpstr>BentonSansExtraComp Bold</vt:lpstr>
      <vt:lpstr>Calibri</vt:lpstr>
      <vt:lpstr>Calibri Light</vt:lpstr>
      <vt:lpstr>Courier New</vt:lpstr>
      <vt:lpstr>Nimbus Sans L</vt:lpstr>
      <vt:lpstr>Rockwell</vt:lpstr>
      <vt:lpstr>Wingdings</vt:lpstr>
      <vt:lpstr>Tema de Office</vt:lpstr>
      <vt:lpstr>University of Bristol (Main URL)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Mathematical Model</vt:lpstr>
      <vt:lpstr>HCV impact of increasing LDSS provision by NSPs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malena Ramirez</dc:creator>
  <cp:lastModifiedBy>Paulina Corlicona</cp:lastModifiedBy>
  <cp:revision>16</cp:revision>
  <dcterms:created xsi:type="dcterms:W3CDTF">2022-06-08T10:17:25Z</dcterms:created>
  <dcterms:modified xsi:type="dcterms:W3CDTF">2024-03-21T10:31:07Z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Suchitra Rajagopalan</vt:lpwstr>
  </property>
  <property fmtid="{D5CDD505-2E9C-101B-9397-08002B2CF9AE}" pid="3" name="Order">
    <vt:lpwstr>904600.000000000</vt:lpwstr>
  </property>
  <property fmtid="{D5CDD505-2E9C-101B-9397-08002B2CF9AE}" pid="4" name="display_urn:schemas-microsoft-com:office:office#Author">
    <vt:lpwstr>Suchitra Rajagopalan</vt:lpwstr>
  </property>
</Properties>
</file>