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64" r:id="rId3"/>
    <p:sldId id="274" r:id="rId4"/>
    <p:sldId id="282" r:id="rId5"/>
    <p:sldId id="275" r:id="rId6"/>
    <p:sldId id="280" r:id="rId7"/>
    <p:sldId id="281" r:id="rId8"/>
    <p:sldId id="26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C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48"/>
    <p:restoredTop sz="97030"/>
  </p:normalViewPr>
  <p:slideViewPr>
    <p:cSldViewPr snapToGrid="0">
      <p:cViewPr varScale="1">
        <p:scale>
          <a:sx n="124" d="100"/>
          <a:sy n="124" d="100"/>
        </p:scale>
        <p:origin x="816" y="168"/>
      </p:cViewPr>
      <p:guideLst/>
    </p:cSldViewPr>
  </p:slideViewPr>
  <p:notesTextViewPr>
    <p:cViewPr>
      <p:scale>
        <a:sx n="1" d="1"/>
        <a:sy n="1" d="1"/>
      </p:scale>
      <p:origin x="0" y="0"/>
    </p:cViewPr>
  </p:notesTextViewPr>
  <p:notesViewPr>
    <p:cSldViewPr snapToGrid="0">
      <p:cViewPr varScale="1">
        <p:scale>
          <a:sx n="97" d="100"/>
          <a:sy n="97" d="100"/>
        </p:scale>
        <p:origin x="432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C6F53D-E286-7244-9581-DC3C85DD36B8}" type="datetimeFigureOut">
              <a:rPr lang="en-US" smtClean="0"/>
              <a:t>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4F589A-9394-6543-AD9C-0822DCF78417}" type="slidenum">
              <a:rPr lang="en-US" smtClean="0"/>
              <a:t>‹#›</a:t>
            </a:fld>
            <a:endParaRPr lang="en-US"/>
          </a:p>
        </p:txBody>
      </p:sp>
    </p:spTree>
    <p:extLst>
      <p:ext uri="{BB962C8B-B14F-4D97-AF65-F5344CB8AC3E}">
        <p14:creationId xmlns:p14="http://schemas.microsoft.com/office/powerpoint/2010/main" val="1060784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14F589A-9394-6543-AD9C-0822DCF78417}" type="slidenum">
              <a:rPr lang="en-US" smtClean="0"/>
              <a:t>1</a:t>
            </a:fld>
            <a:endParaRPr lang="en-US"/>
          </a:p>
        </p:txBody>
      </p:sp>
    </p:spTree>
    <p:extLst>
      <p:ext uri="{BB962C8B-B14F-4D97-AF65-F5344CB8AC3E}">
        <p14:creationId xmlns:p14="http://schemas.microsoft.com/office/powerpoint/2010/main" val="42844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dirty="0"/>
          </a:p>
        </p:txBody>
      </p:sp>
      <p:sp>
        <p:nvSpPr>
          <p:cNvPr id="4" name="Slide Number Placeholder 3"/>
          <p:cNvSpPr>
            <a:spLocks noGrp="1"/>
          </p:cNvSpPr>
          <p:nvPr>
            <p:ph type="sldNum" sz="quarter" idx="5"/>
          </p:nvPr>
        </p:nvSpPr>
        <p:spPr/>
        <p:txBody>
          <a:bodyPr/>
          <a:lstStyle/>
          <a:p>
            <a:fld id="{214F589A-9394-6543-AD9C-0822DCF78417}" type="slidenum">
              <a:rPr lang="en-US" smtClean="0"/>
              <a:t>2</a:t>
            </a:fld>
            <a:endParaRPr lang="en-US"/>
          </a:p>
        </p:txBody>
      </p:sp>
    </p:spTree>
    <p:extLst>
      <p:ext uri="{BB962C8B-B14F-4D97-AF65-F5344CB8AC3E}">
        <p14:creationId xmlns:p14="http://schemas.microsoft.com/office/powerpoint/2010/main" val="35184466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14F589A-9394-6543-AD9C-0822DCF78417}" type="slidenum">
              <a:rPr lang="en-US" smtClean="0"/>
              <a:t>3</a:t>
            </a:fld>
            <a:endParaRPr lang="en-US"/>
          </a:p>
        </p:txBody>
      </p:sp>
    </p:spTree>
    <p:extLst>
      <p:ext uri="{BB962C8B-B14F-4D97-AF65-F5344CB8AC3E}">
        <p14:creationId xmlns:p14="http://schemas.microsoft.com/office/powerpoint/2010/main" val="11838021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r>
              <a:rPr lang="en-US" dirty="0"/>
              <a:t>4</a:t>
            </a:r>
          </a:p>
        </p:txBody>
      </p:sp>
    </p:spTree>
    <p:extLst>
      <p:ext uri="{BB962C8B-B14F-4D97-AF65-F5344CB8AC3E}">
        <p14:creationId xmlns:p14="http://schemas.microsoft.com/office/powerpoint/2010/main" val="3267627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14F589A-9394-6543-AD9C-0822DCF78417}" type="slidenum">
              <a:rPr lang="en-US" smtClean="0"/>
              <a:t>5</a:t>
            </a:fld>
            <a:endParaRPr lang="en-US"/>
          </a:p>
        </p:txBody>
      </p:sp>
    </p:spTree>
    <p:extLst>
      <p:ext uri="{BB962C8B-B14F-4D97-AF65-F5344CB8AC3E}">
        <p14:creationId xmlns:p14="http://schemas.microsoft.com/office/powerpoint/2010/main" val="1546385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14F589A-9394-6543-AD9C-0822DCF78417}" type="slidenum">
              <a:rPr lang="en-US" smtClean="0"/>
              <a:t>6</a:t>
            </a:fld>
            <a:endParaRPr lang="en-US"/>
          </a:p>
        </p:txBody>
      </p:sp>
    </p:spTree>
    <p:extLst>
      <p:ext uri="{BB962C8B-B14F-4D97-AF65-F5344CB8AC3E}">
        <p14:creationId xmlns:p14="http://schemas.microsoft.com/office/powerpoint/2010/main" val="6013205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14F589A-9394-6543-AD9C-0822DCF78417}" type="slidenum">
              <a:rPr lang="en-US" smtClean="0"/>
              <a:t>7</a:t>
            </a:fld>
            <a:endParaRPr lang="en-US"/>
          </a:p>
        </p:txBody>
      </p:sp>
    </p:spTree>
    <p:extLst>
      <p:ext uri="{BB962C8B-B14F-4D97-AF65-F5344CB8AC3E}">
        <p14:creationId xmlns:p14="http://schemas.microsoft.com/office/powerpoint/2010/main" val="22850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87B65-03A4-E695-DF5B-E80EA2DCACE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D5B5E566-126A-C5CA-4D12-5ACE633235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6FB68C8B-F745-6339-E71F-04D34AFDB462}"/>
              </a:ext>
            </a:extLst>
          </p:cNvPr>
          <p:cNvSpPr>
            <a:spLocks noGrp="1"/>
          </p:cNvSpPr>
          <p:nvPr>
            <p:ph type="dt" sz="half" idx="10"/>
          </p:nvPr>
        </p:nvSpPr>
        <p:spPr/>
        <p:txBody>
          <a:bodyPr/>
          <a:lstStyle/>
          <a:p>
            <a:fld id="{D599EAEA-1296-2F48-AEAB-B3EBD75D6AB8}" type="datetimeFigureOut">
              <a:rPr lang="en-US" smtClean="0"/>
              <a:t>3/20/24</a:t>
            </a:fld>
            <a:endParaRPr lang="en-US" dirty="0"/>
          </a:p>
        </p:txBody>
      </p:sp>
      <p:sp>
        <p:nvSpPr>
          <p:cNvPr id="5" name="Footer Placeholder 4">
            <a:extLst>
              <a:ext uri="{FF2B5EF4-FFF2-40B4-BE49-F238E27FC236}">
                <a16:creationId xmlns:a16="http://schemas.microsoft.com/office/drawing/2014/main" id="{869A4405-9DE2-ED3A-B30A-67B38B95081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D928BCB-0C1F-ECF0-064C-1FC9C6EF172E}"/>
              </a:ext>
            </a:extLst>
          </p:cNvPr>
          <p:cNvSpPr>
            <a:spLocks noGrp="1"/>
          </p:cNvSpPr>
          <p:nvPr>
            <p:ph type="sldNum" sz="quarter" idx="12"/>
          </p:nvPr>
        </p:nvSpPr>
        <p:spPr/>
        <p:txBody>
          <a:bodyPr/>
          <a:lstStyle/>
          <a:p>
            <a:fld id="{1687A1F5-0CB0-B247-A0FC-3C19E437F01D}" type="slidenum">
              <a:rPr lang="en-US" smtClean="0"/>
              <a:t>‹#›</a:t>
            </a:fld>
            <a:endParaRPr lang="en-US" dirty="0"/>
          </a:p>
        </p:txBody>
      </p:sp>
    </p:spTree>
    <p:extLst>
      <p:ext uri="{BB962C8B-B14F-4D97-AF65-F5344CB8AC3E}">
        <p14:creationId xmlns:p14="http://schemas.microsoft.com/office/powerpoint/2010/main" val="1364132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690AA-3E9C-59F0-9602-615C1490D42E}"/>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82D1593-5D24-BAAA-BFE3-F8982E639AB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2E6B2FC-E158-27A8-1994-7AD58ABC98B8}"/>
              </a:ext>
            </a:extLst>
          </p:cNvPr>
          <p:cNvSpPr>
            <a:spLocks noGrp="1"/>
          </p:cNvSpPr>
          <p:nvPr>
            <p:ph type="dt" sz="half" idx="10"/>
          </p:nvPr>
        </p:nvSpPr>
        <p:spPr/>
        <p:txBody>
          <a:bodyPr/>
          <a:lstStyle/>
          <a:p>
            <a:fld id="{D599EAEA-1296-2F48-AEAB-B3EBD75D6AB8}" type="datetimeFigureOut">
              <a:rPr lang="en-US" smtClean="0"/>
              <a:t>3/20/24</a:t>
            </a:fld>
            <a:endParaRPr lang="en-US" dirty="0"/>
          </a:p>
        </p:txBody>
      </p:sp>
      <p:sp>
        <p:nvSpPr>
          <p:cNvPr id="5" name="Footer Placeholder 4">
            <a:extLst>
              <a:ext uri="{FF2B5EF4-FFF2-40B4-BE49-F238E27FC236}">
                <a16:creationId xmlns:a16="http://schemas.microsoft.com/office/drawing/2014/main" id="{685B2B91-5C1D-3E11-FF13-A7E8A6221CC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BD8B564-603F-7287-2C70-21B026C7FCA6}"/>
              </a:ext>
            </a:extLst>
          </p:cNvPr>
          <p:cNvSpPr>
            <a:spLocks noGrp="1"/>
          </p:cNvSpPr>
          <p:nvPr>
            <p:ph type="sldNum" sz="quarter" idx="12"/>
          </p:nvPr>
        </p:nvSpPr>
        <p:spPr/>
        <p:txBody>
          <a:bodyPr/>
          <a:lstStyle/>
          <a:p>
            <a:fld id="{1687A1F5-0CB0-B247-A0FC-3C19E437F01D}" type="slidenum">
              <a:rPr lang="en-US" smtClean="0"/>
              <a:t>‹#›</a:t>
            </a:fld>
            <a:endParaRPr lang="en-US" dirty="0"/>
          </a:p>
        </p:txBody>
      </p:sp>
    </p:spTree>
    <p:extLst>
      <p:ext uri="{BB962C8B-B14F-4D97-AF65-F5344CB8AC3E}">
        <p14:creationId xmlns:p14="http://schemas.microsoft.com/office/powerpoint/2010/main" val="2068824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6593A8-94A0-0A9B-4FBF-975B573F9058}"/>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E279635-1901-17CB-74F5-3F048E855A7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37F2240-8E8A-A4E5-EA67-87F9A80EEC89}"/>
              </a:ext>
            </a:extLst>
          </p:cNvPr>
          <p:cNvSpPr>
            <a:spLocks noGrp="1"/>
          </p:cNvSpPr>
          <p:nvPr>
            <p:ph type="dt" sz="half" idx="10"/>
          </p:nvPr>
        </p:nvSpPr>
        <p:spPr/>
        <p:txBody>
          <a:bodyPr/>
          <a:lstStyle/>
          <a:p>
            <a:fld id="{D599EAEA-1296-2F48-AEAB-B3EBD75D6AB8}" type="datetimeFigureOut">
              <a:rPr lang="en-US" smtClean="0"/>
              <a:t>3/20/24</a:t>
            </a:fld>
            <a:endParaRPr lang="en-US" dirty="0"/>
          </a:p>
        </p:txBody>
      </p:sp>
      <p:sp>
        <p:nvSpPr>
          <p:cNvPr id="5" name="Footer Placeholder 4">
            <a:extLst>
              <a:ext uri="{FF2B5EF4-FFF2-40B4-BE49-F238E27FC236}">
                <a16:creationId xmlns:a16="http://schemas.microsoft.com/office/drawing/2014/main" id="{E50A16E0-D288-0B04-E741-C493C0D9805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3C69DE6-4D0B-06B8-6A43-78AD8BEBE7DF}"/>
              </a:ext>
            </a:extLst>
          </p:cNvPr>
          <p:cNvSpPr>
            <a:spLocks noGrp="1"/>
          </p:cNvSpPr>
          <p:nvPr>
            <p:ph type="sldNum" sz="quarter" idx="12"/>
          </p:nvPr>
        </p:nvSpPr>
        <p:spPr/>
        <p:txBody>
          <a:bodyPr/>
          <a:lstStyle/>
          <a:p>
            <a:fld id="{1687A1F5-0CB0-B247-A0FC-3C19E437F01D}" type="slidenum">
              <a:rPr lang="en-US" smtClean="0"/>
              <a:t>‹#›</a:t>
            </a:fld>
            <a:endParaRPr lang="en-US" dirty="0"/>
          </a:p>
        </p:txBody>
      </p:sp>
    </p:spTree>
    <p:extLst>
      <p:ext uri="{BB962C8B-B14F-4D97-AF65-F5344CB8AC3E}">
        <p14:creationId xmlns:p14="http://schemas.microsoft.com/office/powerpoint/2010/main" val="648142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CA8EE-55CA-228A-C3AB-44DAB81CDD7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3AA6565-CA53-05DD-0429-13FD0A5F7E2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E03A30F-6EB8-0F59-095F-1BBB99BF2B14}"/>
              </a:ext>
            </a:extLst>
          </p:cNvPr>
          <p:cNvSpPr>
            <a:spLocks noGrp="1"/>
          </p:cNvSpPr>
          <p:nvPr>
            <p:ph type="dt" sz="half" idx="10"/>
          </p:nvPr>
        </p:nvSpPr>
        <p:spPr/>
        <p:txBody>
          <a:bodyPr/>
          <a:lstStyle/>
          <a:p>
            <a:fld id="{D599EAEA-1296-2F48-AEAB-B3EBD75D6AB8}" type="datetimeFigureOut">
              <a:rPr lang="en-US" smtClean="0"/>
              <a:t>3/20/24</a:t>
            </a:fld>
            <a:endParaRPr lang="en-US" dirty="0"/>
          </a:p>
        </p:txBody>
      </p:sp>
      <p:sp>
        <p:nvSpPr>
          <p:cNvPr id="5" name="Footer Placeholder 4">
            <a:extLst>
              <a:ext uri="{FF2B5EF4-FFF2-40B4-BE49-F238E27FC236}">
                <a16:creationId xmlns:a16="http://schemas.microsoft.com/office/drawing/2014/main" id="{203E1D4A-E2F7-CEA2-77AF-B226D610763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A179B33-4CA2-4466-3FEE-CDCDD0DA2ABD}"/>
              </a:ext>
            </a:extLst>
          </p:cNvPr>
          <p:cNvSpPr>
            <a:spLocks noGrp="1"/>
          </p:cNvSpPr>
          <p:nvPr>
            <p:ph type="sldNum" sz="quarter" idx="12"/>
          </p:nvPr>
        </p:nvSpPr>
        <p:spPr/>
        <p:txBody>
          <a:bodyPr/>
          <a:lstStyle/>
          <a:p>
            <a:fld id="{1687A1F5-0CB0-B247-A0FC-3C19E437F01D}" type="slidenum">
              <a:rPr lang="en-US" smtClean="0"/>
              <a:t>‹#›</a:t>
            </a:fld>
            <a:endParaRPr lang="en-US" dirty="0"/>
          </a:p>
        </p:txBody>
      </p:sp>
    </p:spTree>
    <p:extLst>
      <p:ext uri="{BB962C8B-B14F-4D97-AF65-F5344CB8AC3E}">
        <p14:creationId xmlns:p14="http://schemas.microsoft.com/office/powerpoint/2010/main" val="3894677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377B3-1924-A2B0-92A8-68CA2E56A079}"/>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F6C541EC-4BE3-6F7E-765D-7E42FF5DE0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E016E65-DEAF-9D8C-3EF1-94A6848E77E7}"/>
              </a:ext>
            </a:extLst>
          </p:cNvPr>
          <p:cNvSpPr>
            <a:spLocks noGrp="1"/>
          </p:cNvSpPr>
          <p:nvPr>
            <p:ph type="dt" sz="half" idx="10"/>
          </p:nvPr>
        </p:nvSpPr>
        <p:spPr/>
        <p:txBody>
          <a:bodyPr/>
          <a:lstStyle/>
          <a:p>
            <a:fld id="{D599EAEA-1296-2F48-AEAB-B3EBD75D6AB8}" type="datetimeFigureOut">
              <a:rPr lang="en-US" smtClean="0"/>
              <a:t>3/20/24</a:t>
            </a:fld>
            <a:endParaRPr lang="en-US" dirty="0"/>
          </a:p>
        </p:txBody>
      </p:sp>
      <p:sp>
        <p:nvSpPr>
          <p:cNvPr id="5" name="Footer Placeholder 4">
            <a:extLst>
              <a:ext uri="{FF2B5EF4-FFF2-40B4-BE49-F238E27FC236}">
                <a16:creationId xmlns:a16="http://schemas.microsoft.com/office/drawing/2014/main" id="{C64D1267-ECC4-9EAF-35D4-02E66FE0A50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89943CF-8E03-B19B-80FF-029D6414A961}"/>
              </a:ext>
            </a:extLst>
          </p:cNvPr>
          <p:cNvSpPr>
            <a:spLocks noGrp="1"/>
          </p:cNvSpPr>
          <p:nvPr>
            <p:ph type="sldNum" sz="quarter" idx="12"/>
          </p:nvPr>
        </p:nvSpPr>
        <p:spPr/>
        <p:txBody>
          <a:bodyPr/>
          <a:lstStyle/>
          <a:p>
            <a:fld id="{1687A1F5-0CB0-B247-A0FC-3C19E437F01D}" type="slidenum">
              <a:rPr lang="en-US" smtClean="0"/>
              <a:t>‹#›</a:t>
            </a:fld>
            <a:endParaRPr lang="en-US" dirty="0"/>
          </a:p>
        </p:txBody>
      </p:sp>
    </p:spTree>
    <p:extLst>
      <p:ext uri="{BB962C8B-B14F-4D97-AF65-F5344CB8AC3E}">
        <p14:creationId xmlns:p14="http://schemas.microsoft.com/office/powerpoint/2010/main" val="3649291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51D46-77A8-29C2-2AD3-57D550CC401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6ABF1EA-2881-2735-206F-1F29214539C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C8343B0E-C910-242A-A8C8-0526A471610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2CC309AA-063C-788F-0F39-E4CE1C58F926}"/>
              </a:ext>
            </a:extLst>
          </p:cNvPr>
          <p:cNvSpPr>
            <a:spLocks noGrp="1"/>
          </p:cNvSpPr>
          <p:nvPr>
            <p:ph type="dt" sz="half" idx="10"/>
          </p:nvPr>
        </p:nvSpPr>
        <p:spPr/>
        <p:txBody>
          <a:bodyPr/>
          <a:lstStyle/>
          <a:p>
            <a:fld id="{D599EAEA-1296-2F48-AEAB-B3EBD75D6AB8}" type="datetimeFigureOut">
              <a:rPr lang="en-US" smtClean="0"/>
              <a:t>3/20/24</a:t>
            </a:fld>
            <a:endParaRPr lang="en-US" dirty="0"/>
          </a:p>
        </p:txBody>
      </p:sp>
      <p:sp>
        <p:nvSpPr>
          <p:cNvPr id="6" name="Footer Placeholder 5">
            <a:extLst>
              <a:ext uri="{FF2B5EF4-FFF2-40B4-BE49-F238E27FC236}">
                <a16:creationId xmlns:a16="http://schemas.microsoft.com/office/drawing/2014/main" id="{5C6DF883-9BA9-6FE2-2E33-9D8BAAE6A57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3A6358E-3975-3421-31FF-FD5207B5F2EB}"/>
              </a:ext>
            </a:extLst>
          </p:cNvPr>
          <p:cNvSpPr>
            <a:spLocks noGrp="1"/>
          </p:cNvSpPr>
          <p:nvPr>
            <p:ph type="sldNum" sz="quarter" idx="12"/>
          </p:nvPr>
        </p:nvSpPr>
        <p:spPr/>
        <p:txBody>
          <a:bodyPr/>
          <a:lstStyle/>
          <a:p>
            <a:fld id="{1687A1F5-0CB0-B247-A0FC-3C19E437F01D}" type="slidenum">
              <a:rPr lang="en-US" smtClean="0"/>
              <a:t>‹#›</a:t>
            </a:fld>
            <a:endParaRPr lang="en-US" dirty="0"/>
          </a:p>
        </p:txBody>
      </p:sp>
    </p:spTree>
    <p:extLst>
      <p:ext uri="{BB962C8B-B14F-4D97-AF65-F5344CB8AC3E}">
        <p14:creationId xmlns:p14="http://schemas.microsoft.com/office/powerpoint/2010/main" val="3377775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9324F-B8E1-0DC0-6FB0-C0DED8469A08}"/>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8D16BD1-78E5-AC02-DD88-B38CF01640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46F1A00-A2AA-F56B-0BA9-D10EA1C2BB3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005A40E3-649C-C47E-EED9-39B507256E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64F9513-7C8A-A021-3DF8-79834C0B0FD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36E33ED4-3ABF-FD68-5ED6-B54BE5DB892D}"/>
              </a:ext>
            </a:extLst>
          </p:cNvPr>
          <p:cNvSpPr>
            <a:spLocks noGrp="1"/>
          </p:cNvSpPr>
          <p:nvPr>
            <p:ph type="dt" sz="half" idx="10"/>
          </p:nvPr>
        </p:nvSpPr>
        <p:spPr/>
        <p:txBody>
          <a:bodyPr/>
          <a:lstStyle/>
          <a:p>
            <a:fld id="{D599EAEA-1296-2F48-AEAB-B3EBD75D6AB8}" type="datetimeFigureOut">
              <a:rPr lang="en-US" smtClean="0"/>
              <a:t>3/20/24</a:t>
            </a:fld>
            <a:endParaRPr lang="en-US" dirty="0"/>
          </a:p>
        </p:txBody>
      </p:sp>
      <p:sp>
        <p:nvSpPr>
          <p:cNvPr id="8" name="Footer Placeholder 7">
            <a:extLst>
              <a:ext uri="{FF2B5EF4-FFF2-40B4-BE49-F238E27FC236}">
                <a16:creationId xmlns:a16="http://schemas.microsoft.com/office/drawing/2014/main" id="{9EADDC85-58A9-43EA-7565-B589BEAE3AA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540E492-093C-CE98-B08A-51CC5C3B0E48}"/>
              </a:ext>
            </a:extLst>
          </p:cNvPr>
          <p:cNvSpPr>
            <a:spLocks noGrp="1"/>
          </p:cNvSpPr>
          <p:nvPr>
            <p:ph type="sldNum" sz="quarter" idx="12"/>
          </p:nvPr>
        </p:nvSpPr>
        <p:spPr/>
        <p:txBody>
          <a:bodyPr/>
          <a:lstStyle/>
          <a:p>
            <a:fld id="{1687A1F5-0CB0-B247-A0FC-3C19E437F01D}" type="slidenum">
              <a:rPr lang="en-US" smtClean="0"/>
              <a:t>‹#›</a:t>
            </a:fld>
            <a:endParaRPr lang="en-US" dirty="0"/>
          </a:p>
        </p:txBody>
      </p:sp>
    </p:spTree>
    <p:extLst>
      <p:ext uri="{BB962C8B-B14F-4D97-AF65-F5344CB8AC3E}">
        <p14:creationId xmlns:p14="http://schemas.microsoft.com/office/powerpoint/2010/main" val="1437049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D9332-D645-86F0-CB36-C0DCA8BE36A8}"/>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28DFD4A9-2373-38D4-AE47-E77237C304C7}"/>
              </a:ext>
            </a:extLst>
          </p:cNvPr>
          <p:cNvSpPr>
            <a:spLocks noGrp="1"/>
          </p:cNvSpPr>
          <p:nvPr>
            <p:ph type="dt" sz="half" idx="10"/>
          </p:nvPr>
        </p:nvSpPr>
        <p:spPr/>
        <p:txBody>
          <a:bodyPr/>
          <a:lstStyle/>
          <a:p>
            <a:fld id="{D599EAEA-1296-2F48-AEAB-B3EBD75D6AB8}" type="datetimeFigureOut">
              <a:rPr lang="en-US" smtClean="0"/>
              <a:t>3/20/24</a:t>
            </a:fld>
            <a:endParaRPr lang="en-US" dirty="0"/>
          </a:p>
        </p:txBody>
      </p:sp>
      <p:sp>
        <p:nvSpPr>
          <p:cNvPr id="4" name="Footer Placeholder 3">
            <a:extLst>
              <a:ext uri="{FF2B5EF4-FFF2-40B4-BE49-F238E27FC236}">
                <a16:creationId xmlns:a16="http://schemas.microsoft.com/office/drawing/2014/main" id="{396F69F8-38FB-BBAE-29A4-07EF747E1F8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472B16E-F33E-3730-7442-15D50C01F58E}"/>
              </a:ext>
            </a:extLst>
          </p:cNvPr>
          <p:cNvSpPr>
            <a:spLocks noGrp="1"/>
          </p:cNvSpPr>
          <p:nvPr>
            <p:ph type="sldNum" sz="quarter" idx="12"/>
          </p:nvPr>
        </p:nvSpPr>
        <p:spPr/>
        <p:txBody>
          <a:bodyPr/>
          <a:lstStyle/>
          <a:p>
            <a:fld id="{1687A1F5-0CB0-B247-A0FC-3C19E437F01D}" type="slidenum">
              <a:rPr lang="en-US" smtClean="0"/>
              <a:t>‹#›</a:t>
            </a:fld>
            <a:endParaRPr lang="en-US" dirty="0"/>
          </a:p>
        </p:txBody>
      </p:sp>
    </p:spTree>
    <p:extLst>
      <p:ext uri="{BB962C8B-B14F-4D97-AF65-F5344CB8AC3E}">
        <p14:creationId xmlns:p14="http://schemas.microsoft.com/office/powerpoint/2010/main" val="187876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C108FC-60E7-E225-780D-C1CF5441FABA}"/>
              </a:ext>
            </a:extLst>
          </p:cNvPr>
          <p:cNvSpPr>
            <a:spLocks noGrp="1"/>
          </p:cNvSpPr>
          <p:nvPr>
            <p:ph type="dt" sz="half" idx="10"/>
          </p:nvPr>
        </p:nvSpPr>
        <p:spPr/>
        <p:txBody>
          <a:bodyPr/>
          <a:lstStyle/>
          <a:p>
            <a:fld id="{D599EAEA-1296-2F48-AEAB-B3EBD75D6AB8}" type="datetimeFigureOut">
              <a:rPr lang="en-US" smtClean="0"/>
              <a:t>3/20/24</a:t>
            </a:fld>
            <a:endParaRPr lang="en-US" dirty="0"/>
          </a:p>
        </p:txBody>
      </p:sp>
      <p:sp>
        <p:nvSpPr>
          <p:cNvPr id="3" name="Footer Placeholder 2">
            <a:extLst>
              <a:ext uri="{FF2B5EF4-FFF2-40B4-BE49-F238E27FC236}">
                <a16:creationId xmlns:a16="http://schemas.microsoft.com/office/drawing/2014/main" id="{89888E9A-6850-83DD-BD5C-759E641AF3A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0FCB54B-9795-FCD5-6EC3-CB5465B89347}"/>
              </a:ext>
            </a:extLst>
          </p:cNvPr>
          <p:cNvSpPr>
            <a:spLocks noGrp="1"/>
          </p:cNvSpPr>
          <p:nvPr>
            <p:ph type="sldNum" sz="quarter" idx="12"/>
          </p:nvPr>
        </p:nvSpPr>
        <p:spPr/>
        <p:txBody>
          <a:bodyPr/>
          <a:lstStyle/>
          <a:p>
            <a:fld id="{1687A1F5-0CB0-B247-A0FC-3C19E437F01D}" type="slidenum">
              <a:rPr lang="en-US" smtClean="0"/>
              <a:t>‹#›</a:t>
            </a:fld>
            <a:endParaRPr lang="en-US" dirty="0"/>
          </a:p>
        </p:txBody>
      </p:sp>
    </p:spTree>
    <p:extLst>
      <p:ext uri="{BB962C8B-B14F-4D97-AF65-F5344CB8AC3E}">
        <p14:creationId xmlns:p14="http://schemas.microsoft.com/office/powerpoint/2010/main" val="2811102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D4622-AAB9-4E12-4BEB-16E81945705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7B8B2EC8-555E-FF77-08C3-C56A873D53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ED23A622-AD17-8246-E200-2381CC950D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0C52053-3BE7-3EDB-3CB2-FE1F42B2F49D}"/>
              </a:ext>
            </a:extLst>
          </p:cNvPr>
          <p:cNvSpPr>
            <a:spLocks noGrp="1"/>
          </p:cNvSpPr>
          <p:nvPr>
            <p:ph type="dt" sz="half" idx="10"/>
          </p:nvPr>
        </p:nvSpPr>
        <p:spPr/>
        <p:txBody>
          <a:bodyPr/>
          <a:lstStyle/>
          <a:p>
            <a:fld id="{D599EAEA-1296-2F48-AEAB-B3EBD75D6AB8}" type="datetimeFigureOut">
              <a:rPr lang="en-US" smtClean="0"/>
              <a:t>3/20/24</a:t>
            </a:fld>
            <a:endParaRPr lang="en-US" dirty="0"/>
          </a:p>
        </p:txBody>
      </p:sp>
      <p:sp>
        <p:nvSpPr>
          <p:cNvPr id="6" name="Footer Placeholder 5">
            <a:extLst>
              <a:ext uri="{FF2B5EF4-FFF2-40B4-BE49-F238E27FC236}">
                <a16:creationId xmlns:a16="http://schemas.microsoft.com/office/drawing/2014/main" id="{3D5E93AD-97FB-EE99-8375-DCCAD2734F0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38D1950-8FFD-BFE6-7941-7CF3729BB916}"/>
              </a:ext>
            </a:extLst>
          </p:cNvPr>
          <p:cNvSpPr>
            <a:spLocks noGrp="1"/>
          </p:cNvSpPr>
          <p:nvPr>
            <p:ph type="sldNum" sz="quarter" idx="12"/>
          </p:nvPr>
        </p:nvSpPr>
        <p:spPr/>
        <p:txBody>
          <a:bodyPr/>
          <a:lstStyle/>
          <a:p>
            <a:fld id="{1687A1F5-0CB0-B247-A0FC-3C19E437F01D}" type="slidenum">
              <a:rPr lang="en-US" smtClean="0"/>
              <a:t>‹#›</a:t>
            </a:fld>
            <a:endParaRPr lang="en-US" dirty="0"/>
          </a:p>
        </p:txBody>
      </p:sp>
    </p:spTree>
    <p:extLst>
      <p:ext uri="{BB962C8B-B14F-4D97-AF65-F5344CB8AC3E}">
        <p14:creationId xmlns:p14="http://schemas.microsoft.com/office/powerpoint/2010/main" val="1477743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FC705-B1E9-E2E2-00CC-46CCA17BE1E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CC5B5F18-89D7-2261-008E-250FCCE99D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0B5EEF7E-0BDE-CF96-7B23-CFFA0FF521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5AA0581-93EE-1FC6-CF23-13C5923683A7}"/>
              </a:ext>
            </a:extLst>
          </p:cNvPr>
          <p:cNvSpPr>
            <a:spLocks noGrp="1"/>
          </p:cNvSpPr>
          <p:nvPr>
            <p:ph type="dt" sz="half" idx="10"/>
          </p:nvPr>
        </p:nvSpPr>
        <p:spPr/>
        <p:txBody>
          <a:bodyPr/>
          <a:lstStyle/>
          <a:p>
            <a:fld id="{D599EAEA-1296-2F48-AEAB-B3EBD75D6AB8}" type="datetimeFigureOut">
              <a:rPr lang="en-US" smtClean="0"/>
              <a:t>3/20/24</a:t>
            </a:fld>
            <a:endParaRPr lang="en-US" dirty="0"/>
          </a:p>
        </p:txBody>
      </p:sp>
      <p:sp>
        <p:nvSpPr>
          <p:cNvPr id="6" name="Footer Placeholder 5">
            <a:extLst>
              <a:ext uri="{FF2B5EF4-FFF2-40B4-BE49-F238E27FC236}">
                <a16:creationId xmlns:a16="http://schemas.microsoft.com/office/drawing/2014/main" id="{895E785F-EBB2-5384-A717-BEF5B0B28D4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78336E5-1EBA-77D7-26F9-7AE4ABB1BBFD}"/>
              </a:ext>
            </a:extLst>
          </p:cNvPr>
          <p:cNvSpPr>
            <a:spLocks noGrp="1"/>
          </p:cNvSpPr>
          <p:nvPr>
            <p:ph type="sldNum" sz="quarter" idx="12"/>
          </p:nvPr>
        </p:nvSpPr>
        <p:spPr/>
        <p:txBody>
          <a:bodyPr/>
          <a:lstStyle/>
          <a:p>
            <a:fld id="{1687A1F5-0CB0-B247-A0FC-3C19E437F01D}" type="slidenum">
              <a:rPr lang="en-US" smtClean="0"/>
              <a:t>‹#›</a:t>
            </a:fld>
            <a:endParaRPr lang="en-US" dirty="0"/>
          </a:p>
        </p:txBody>
      </p:sp>
    </p:spTree>
    <p:extLst>
      <p:ext uri="{BB962C8B-B14F-4D97-AF65-F5344CB8AC3E}">
        <p14:creationId xmlns:p14="http://schemas.microsoft.com/office/powerpoint/2010/main" val="3973145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ED8C61-20D7-765B-A531-62660E46F7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34C73AF-C4AF-D89E-9718-449B9EE81F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662F820-5488-21E4-B9A3-F19F4A51D5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99EAEA-1296-2F48-AEAB-B3EBD75D6AB8}" type="datetimeFigureOut">
              <a:rPr lang="en-US" smtClean="0"/>
              <a:t>3/20/24</a:t>
            </a:fld>
            <a:endParaRPr lang="en-US" dirty="0"/>
          </a:p>
        </p:txBody>
      </p:sp>
      <p:sp>
        <p:nvSpPr>
          <p:cNvPr id="5" name="Footer Placeholder 4">
            <a:extLst>
              <a:ext uri="{FF2B5EF4-FFF2-40B4-BE49-F238E27FC236}">
                <a16:creationId xmlns:a16="http://schemas.microsoft.com/office/drawing/2014/main" id="{FA1504AF-9818-9683-BC47-0D3BF7895E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6DF40D8-00EA-DDF9-00BA-7EF652ED4D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87A1F5-0CB0-B247-A0FC-3C19E437F01D}" type="slidenum">
              <a:rPr lang="en-US" smtClean="0"/>
              <a:t>‹#›</a:t>
            </a:fld>
            <a:endParaRPr lang="en-US" dirty="0"/>
          </a:p>
        </p:txBody>
      </p:sp>
    </p:spTree>
    <p:extLst>
      <p:ext uri="{BB962C8B-B14F-4D97-AF65-F5344CB8AC3E}">
        <p14:creationId xmlns:p14="http://schemas.microsoft.com/office/powerpoint/2010/main" val="101231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4" name="Rectangle 1035">
            <a:extLst>
              <a:ext uri="{FF2B5EF4-FFF2-40B4-BE49-F238E27FC236}">
                <a16:creationId xmlns:a16="http://schemas.microsoft.com/office/drawing/2014/main" id="{6F828D28-8E09-41CC-8229-3070B5467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5" name="Rectangle 1037">
            <a:extLst>
              <a:ext uri="{FF2B5EF4-FFF2-40B4-BE49-F238E27FC236}">
                <a16:creationId xmlns:a16="http://schemas.microsoft.com/office/drawing/2014/main" id="{D5B012D8-7F27-4758-9AC6-C889B154BD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103377" y="1100316"/>
            <a:ext cx="6858003" cy="4657347"/>
          </a:xfrm>
          <a:prstGeom prst="rect">
            <a:avLst/>
          </a:prstGeom>
          <a:gradFill flip="none" rotWithShape="1">
            <a:gsLst>
              <a:gs pos="48000">
                <a:srgbClr val="000000">
                  <a:alpha val="24000"/>
                </a:srgbClr>
              </a:gs>
              <a:gs pos="85000">
                <a:srgbClr val="000000">
                  <a:alpha val="45000"/>
                </a:srgbClr>
              </a:gs>
              <a:gs pos="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D558BAFB-E498-5ECE-B502-BD4AB1C10C2B}"/>
              </a:ext>
            </a:extLst>
          </p:cNvPr>
          <p:cNvSpPr/>
          <p:nvPr/>
        </p:nvSpPr>
        <p:spPr>
          <a:xfrm>
            <a:off x="-6096" y="5761942"/>
            <a:ext cx="12198096" cy="905173"/>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ln>
                <a:solidFill>
                  <a:schemeClr val="bg1"/>
                </a:solidFill>
              </a:ln>
              <a:solidFill>
                <a:schemeClr val="bg1"/>
              </a:solidFill>
            </a:endParaRPr>
          </a:p>
        </p:txBody>
      </p:sp>
      <p:sp>
        <p:nvSpPr>
          <p:cNvPr id="1046" name="Rectangle 1039">
            <a:extLst>
              <a:ext uri="{FF2B5EF4-FFF2-40B4-BE49-F238E27FC236}">
                <a16:creationId xmlns:a16="http://schemas.microsoft.com/office/drawing/2014/main" id="{4063B759-00FC-46D1-9898-8E8625268F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40187" y="2206184"/>
            <a:ext cx="6858003" cy="2445624"/>
          </a:xfrm>
          <a:prstGeom prst="rect">
            <a:avLst/>
          </a:prstGeom>
          <a:gradFill flip="none" rotWithShape="1">
            <a:gsLst>
              <a:gs pos="48000">
                <a:srgbClr val="000000">
                  <a:alpha val="24000"/>
                </a:srgbClr>
              </a:gs>
              <a:gs pos="85000">
                <a:srgbClr val="000000">
                  <a:alpha val="45000"/>
                </a:srgbClr>
              </a:gs>
              <a:gs pos="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Logo&#10;&#10;Description automatically generated">
            <a:extLst>
              <a:ext uri="{FF2B5EF4-FFF2-40B4-BE49-F238E27FC236}">
                <a16:creationId xmlns:a16="http://schemas.microsoft.com/office/drawing/2014/main" id="{F807BAAD-9C06-A4BB-7902-6520887DCFEE}"/>
              </a:ext>
            </a:extLst>
          </p:cNvPr>
          <p:cNvPicPr>
            <a:picLocks noChangeAspect="1"/>
          </p:cNvPicPr>
          <p:nvPr/>
        </p:nvPicPr>
        <p:blipFill>
          <a:blip r:embed="rId3"/>
          <a:stretch>
            <a:fillRect/>
          </a:stretch>
        </p:blipFill>
        <p:spPr>
          <a:xfrm>
            <a:off x="9253781" y="5603960"/>
            <a:ext cx="2301027" cy="960623"/>
          </a:xfrm>
          <a:prstGeom prst="rect">
            <a:avLst/>
          </a:prstGeom>
        </p:spPr>
      </p:pic>
      <p:cxnSp>
        <p:nvCxnSpPr>
          <p:cNvPr id="10" name="Straight Connector 9">
            <a:extLst>
              <a:ext uri="{FF2B5EF4-FFF2-40B4-BE49-F238E27FC236}">
                <a16:creationId xmlns:a16="http://schemas.microsoft.com/office/drawing/2014/main" id="{C1E22478-5DE7-DC53-37BB-43A9300B99BD}"/>
              </a:ext>
            </a:extLst>
          </p:cNvPr>
          <p:cNvCxnSpPr/>
          <p:nvPr/>
        </p:nvCxnSpPr>
        <p:spPr>
          <a:xfrm>
            <a:off x="400692" y="6411074"/>
            <a:ext cx="465015" cy="0"/>
          </a:xfrm>
          <a:prstGeom prst="line">
            <a:avLst/>
          </a:prstGeom>
          <a:ln w="76200">
            <a:solidFill>
              <a:srgbClr val="FBC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43A9B73-A7AE-C00A-15AF-EB08D0E47E42}"/>
              </a:ext>
            </a:extLst>
          </p:cNvPr>
          <p:cNvCxnSpPr/>
          <p:nvPr/>
        </p:nvCxnSpPr>
        <p:spPr>
          <a:xfrm>
            <a:off x="930777" y="6411074"/>
            <a:ext cx="465015" cy="0"/>
          </a:xfrm>
          <a:prstGeom prst="line">
            <a:avLst/>
          </a:prstGeom>
          <a:ln w="76200">
            <a:solidFill>
              <a:srgbClr val="FBC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0E44E9B-5287-622A-30C2-6C9DD7B7BDA2}"/>
              </a:ext>
            </a:extLst>
          </p:cNvPr>
          <p:cNvCxnSpPr/>
          <p:nvPr/>
        </p:nvCxnSpPr>
        <p:spPr>
          <a:xfrm>
            <a:off x="1476053" y="6411074"/>
            <a:ext cx="465015" cy="0"/>
          </a:xfrm>
          <a:prstGeom prst="line">
            <a:avLst/>
          </a:prstGeom>
          <a:ln w="76200">
            <a:solidFill>
              <a:srgbClr val="FBC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042B747-48F2-4CA7-12E9-B4E98A9C014E}"/>
              </a:ext>
            </a:extLst>
          </p:cNvPr>
          <p:cNvCxnSpPr/>
          <p:nvPr/>
        </p:nvCxnSpPr>
        <p:spPr>
          <a:xfrm>
            <a:off x="2018872" y="6405937"/>
            <a:ext cx="465015" cy="0"/>
          </a:xfrm>
          <a:prstGeom prst="line">
            <a:avLst/>
          </a:prstGeom>
          <a:ln w="76200">
            <a:solidFill>
              <a:srgbClr val="FBC000"/>
            </a:solidFill>
          </a:ln>
        </p:spPr>
        <p:style>
          <a:lnRef idx="1">
            <a:schemeClr val="accent1"/>
          </a:lnRef>
          <a:fillRef idx="0">
            <a:schemeClr val="accent1"/>
          </a:fillRef>
          <a:effectRef idx="0">
            <a:schemeClr val="accent1"/>
          </a:effectRef>
          <a:fontRef idx="minor">
            <a:schemeClr val="tx1"/>
          </a:fontRef>
        </p:style>
      </p:cxnSp>
      <p:pic>
        <p:nvPicPr>
          <p:cNvPr id="15" name="Picture 2" descr="Community Engagement: Collaborating for Change | The Edward Ginsberg Center  for Community Service and Learning">
            <a:extLst>
              <a:ext uri="{FF2B5EF4-FFF2-40B4-BE49-F238E27FC236}">
                <a16:creationId xmlns:a16="http://schemas.microsoft.com/office/drawing/2014/main" id="{E7868ACF-B02B-45CA-F96E-83292F89515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5707" y="70"/>
            <a:ext cx="7427267" cy="576186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A19646FB-FC9B-0E32-8B62-E1528EA88759}"/>
              </a:ext>
            </a:extLst>
          </p:cNvPr>
          <p:cNvSpPr txBox="1"/>
          <p:nvPr/>
        </p:nvSpPr>
        <p:spPr>
          <a:xfrm>
            <a:off x="1636869" y="668805"/>
            <a:ext cx="5294942" cy="769441"/>
          </a:xfrm>
          <a:prstGeom prst="rect">
            <a:avLst/>
          </a:prstGeom>
          <a:solidFill>
            <a:schemeClr val="bg1"/>
          </a:solidFill>
          <a:ln w="38100">
            <a:solidFill>
              <a:srgbClr val="C00000"/>
            </a:solidFill>
          </a:ln>
        </p:spPr>
        <p:txBody>
          <a:bodyPr wrap="square" rtlCol="0">
            <a:spAutoFit/>
          </a:bodyPr>
          <a:lstStyle/>
          <a:p>
            <a:r>
              <a:rPr lang="en-US" sz="4400" dirty="0">
                <a:latin typeface="Arial" panose="020B0604020202020204" pitchFamily="34" charset="0"/>
                <a:cs typeface="Arial" panose="020B0604020202020204" pitchFamily="34" charset="0"/>
              </a:rPr>
              <a:t>COMMUNITY-LED</a:t>
            </a:r>
          </a:p>
        </p:txBody>
      </p:sp>
      <p:sp>
        <p:nvSpPr>
          <p:cNvPr id="16" name="TextBox 15">
            <a:extLst>
              <a:ext uri="{FF2B5EF4-FFF2-40B4-BE49-F238E27FC236}">
                <a16:creationId xmlns:a16="http://schemas.microsoft.com/office/drawing/2014/main" id="{40ED6737-49E3-F12D-E3C9-5FE09BC70039}"/>
              </a:ext>
            </a:extLst>
          </p:cNvPr>
          <p:cNvSpPr txBox="1"/>
          <p:nvPr/>
        </p:nvSpPr>
        <p:spPr>
          <a:xfrm>
            <a:off x="4194033" y="1683589"/>
            <a:ext cx="3868612" cy="769441"/>
          </a:xfrm>
          <a:prstGeom prst="rect">
            <a:avLst/>
          </a:prstGeom>
          <a:solidFill>
            <a:schemeClr val="bg1"/>
          </a:solidFill>
          <a:ln w="38100">
            <a:solidFill>
              <a:srgbClr val="C00000"/>
            </a:solidFill>
          </a:ln>
        </p:spPr>
        <p:txBody>
          <a:bodyPr wrap="square" rtlCol="0">
            <a:spAutoFit/>
          </a:bodyPr>
          <a:lstStyle/>
          <a:p>
            <a:r>
              <a:rPr lang="en-US" sz="4400" dirty="0">
                <a:latin typeface="Arial" panose="020B0604020202020204" pitchFamily="34" charset="0"/>
                <a:cs typeface="Arial" panose="020B0604020202020204" pitchFamily="34" charset="0"/>
              </a:rPr>
              <a:t>QUALITATIVE</a:t>
            </a:r>
          </a:p>
        </p:txBody>
      </p:sp>
      <p:sp>
        <p:nvSpPr>
          <p:cNvPr id="17" name="TextBox 16">
            <a:extLst>
              <a:ext uri="{FF2B5EF4-FFF2-40B4-BE49-F238E27FC236}">
                <a16:creationId xmlns:a16="http://schemas.microsoft.com/office/drawing/2014/main" id="{74132D07-9F25-0B02-01E4-C75BC6CE6E1C}"/>
              </a:ext>
            </a:extLst>
          </p:cNvPr>
          <p:cNvSpPr txBox="1"/>
          <p:nvPr/>
        </p:nvSpPr>
        <p:spPr>
          <a:xfrm>
            <a:off x="2875024" y="2766570"/>
            <a:ext cx="7524248" cy="769441"/>
          </a:xfrm>
          <a:prstGeom prst="rect">
            <a:avLst/>
          </a:prstGeom>
          <a:solidFill>
            <a:schemeClr val="bg1"/>
          </a:solidFill>
          <a:ln w="38100">
            <a:solidFill>
              <a:srgbClr val="C00000"/>
            </a:solidFill>
          </a:ln>
        </p:spPr>
        <p:txBody>
          <a:bodyPr wrap="square" rtlCol="0">
            <a:spAutoFit/>
          </a:bodyPr>
          <a:lstStyle/>
          <a:p>
            <a:r>
              <a:rPr lang="en-US" sz="4400" dirty="0">
                <a:latin typeface="Arial" panose="020B0604020202020204" pitchFamily="34" charset="0"/>
                <a:cs typeface="Arial" panose="020B0604020202020204" pitchFamily="34" charset="0"/>
              </a:rPr>
              <a:t>VALUES &amp; PREFERENCES</a:t>
            </a:r>
          </a:p>
        </p:txBody>
      </p:sp>
      <p:sp>
        <p:nvSpPr>
          <p:cNvPr id="18" name="TextBox 17">
            <a:extLst>
              <a:ext uri="{FF2B5EF4-FFF2-40B4-BE49-F238E27FC236}">
                <a16:creationId xmlns:a16="http://schemas.microsoft.com/office/drawing/2014/main" id="{9C105FA6-6260-2A96-520E-298D4DB70AD5}"/>
              </a:ext>
            </a:extLst>
          </p:cNvPr>
          <p:cNvSpPr txBox="1"/>
          <p:nvPr/>
        </p:nvSpPr>
        <p:spPr>
          <a:xfrm>
            <a:off x="6864941" y="3849551"/>
            <a:ext cx="3413611" cy="769441"/>
          </a:xfrm>
          <a:prstGeom prst="rect">
            <a:avLst/>
          </a:prstGeom>
          <a:solidFill>
            <a:schemeClr val="bg1"/>
          </a:solidFill>
          <a:ln w="38100">
            <a:solidFill>
              <a:srgbClr val="C00000"/>
            </a:solidFill>
          </a:ln>
        </p:spPr>
        <p:txBody>
          <a:bodyPr wrap="square" rtlCol="0">
            <a:spAutoFit/>
          </a:bodyPr>
          <a:lstStyle/>
          <a:p>
            <a:r>
              <a:rPr lang="en-US" sz="4400" dirty="0">
                <a:latin typeface="Arial" panose="020B0604020202020204" pitchFamily="34" charset="0"/>
                <a:cs typeface="Arial" panose="020B0604020202020204" pitchFamily="34" charset="0"/>
              </a:rPr>
              <a:t>RESEARCH</a:t>
            </a:r>
          </a:p>
        </p:txBody>
      </p:sp>
      <p:sp>
        <p:nvSpPr>
          <p:cNvPr id="19" name="TextBox 18">
            <a:extLst>
              <a:ext uri="{FF2B5EF4-FFF2-40B4-BE49-F238E27FC236}">
                <a16:creationId xmlns:a16="http://schemas.microsoft.com/office/drawing/2014/main" id="{4DACD0B5-F743-C18D-0EDC-A10E2CEEFE4A}"/>
              </a:ext>
            </a:extLst>
          </p:cNvPr>
          <p:cNvSpPr txBox="1"/>
          <p:nvPr/>
        </p:nvSpPr>
        <p:spPr>
          <a:xfrm>
            <a:off x="3036236" y="6084272"/>
            <a:ext cx="5417950" cy="338554"/>
          </a:xfrm>
          <a:prstGeom prst="rect">
            <a:avLst/>
          </a:prstGeom>
          <a:noFill/>
        </p:spPr>
        <p:txBody>
          <a:bodyPr wrap="square" rtlCol="0">
            <a:spAutoFit/>
          </a:bodyPr>
          <a:lstStyle/>
          <a:p>
            <a:r>
              <a:rPr lang="en-US" sz="1600" b="1" dirty="0">
                <a:solidFill>
                  <a:schemeClr val="accent1"/>
                </a:solidFill>
                <a:latin typeface="Arial" panose="020B0604020202020204" pitchFamily="34" charset="0"/>
                <a:cs typeface="Arial" panose="020B0604020202020204" pitchFamily="34" charset="0"/>
              </a:rPr>
              <a:t>Dr Annie Madden, Project Lead, CUTTS Hep C Project</a:t>
            </a:r>
          </a:p>
        </p:txBody>
      </p:sp>
      <p:sp>
        <p:nvSpPr>
          <p:cNvPr id="20" name="Sun 19">
            <a:extLst>
              <a:ext uri="{FF2B5EF4-FFF2-40B4-BE49-F238E27FC236}">
                <a16:creationId xmlns:a16="http://schemas.microsoft.com/office/drawing/2014/main" id="{97C423E9-1C9E-D7E9-2DAE-CDCB683A0CF3}"/>
              </a:ext>
            </a:extLst>
          </p:cNvPr>
          <p:cNvSpPr/>
          <p:nvPr/>
        </p:nvSpPr>
        <p:spPr>
          <a:xfrm>
            <a:off x="9821351" y="730807"/>
            <a:ext cx="1504941" cy="1387703"/>
          </a:xfrm>
          <a:prstGeom prst="sun">
            <a:avLst/>
          </a:prstGeom>
          <a:solidFill>
            <a:srgbClr val="FBC000"/>
          </a:solidFill>
          <a:ln>
            <a:solidFill>
              <a:srgbClr val="FB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75676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ight Triangle 3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F6F81507-8F81-49DF-AA90-F9ECB54D92EB}"/>
              </a:ext>
            </a:extLst>
          </p:cNvPr>
          <p:cNvSpPr txBox="1"/>
          <p:nvPr/>
        </p:nvSpPr>
        <p:spPr>
          <a:xfrm>
            <a:off x="1075766" y="1188637"/>
            <a:ext cx="3450051" cy="4480726"/>
          </a:xfrm>
          <a:prstGeom prst="rect">
            <a:avLst/>
          </a:prstGeom>
        </p:spPr>
        <p:txBody>
          <a:bodyPr vert="horz" lIns="91440" tIns="45720" rIns="91440" bIns="45720" rtlCol="0" anchor="ctr">
            <a:normAutofit/>
          </a:bodyPr>
          <a:lstStyle/>
          <a:p>
            <a:pPr algn="r">
              <a:lnSpc>
                <a:spcPct val="90000"/>
              </a:lnSpc>
              <a:spcBef>
                <a:spcPct val="0"/>
              </a:spcBef>
              <a:spcAft>
                <a:spcPts val="600"/>
              </a:spcAft>
            </a:pPr>
            <a:r>
              <a:rPr lang="en-US" sz="6600" b="1" kern="1200" dirty="0">
                <a:solidFill>
                  <a:schemeClr val="tx1"/>
                </a:solidFill>
                <a:latin typeface="Arial" panose="020B0604020202020204" pitchFamily="34" charset="0"/>
                <a:ea typeface="+mj-ea"/>
                <a:cs typeface="Arial" panose="020B0604020202020204" pitchFamily="34" charset="0"/>
              </a:rPr>
              <a:t>LDSS/N Study Goal</a:t>
            </a:r>
          </a:p>
        </p:txBody>
      </p:sp>
      <p:cxnSp>
        <p:nvCxnSpPr>
          <p:cNvPr id="44" name="Straight Connector 4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94CBD8B9-A71A-917C-A619-6351B2DA8EC0}"/>
              </a:ext>
            </a:extLst>
          </p:cNvPr>
          <p:cNvSpPr txBox="1"/>
          <p:nvPr/>
        </p:nvSpPr>
        <p:spPr>
          <a:xfrm>
            <a:off x="4939440" y="2501900"/>
            <a:ext cx="6093968" cy="3521910"/>
          </a:xfrm>
          <a:prstGeom prst="rect">
            <a:avLst/>
          </a:prstGeom>
        </p:spPr>
        <p:txBody>
          <a:bodyPr vert="horz" lIns="91440" tIns="45720" rIns="91440" bIns="45720" rtlCol="0" anchor="t">
            <a:normAutofit/>
          </a:bodyPr>
          <a:lstStyle/>
          <a:p>
            <a:pPr>
              <a:lnSpc>
                <a:spcPct val="90000"/>
              </a:lnSpc>
              <a:spcAft>
                <a:spcPts val="600"/>
              </a:spcAft>
            </a:pPr>
            <a:r>
              <a:rPr lang="en-US" sz="2400" dirty="0">
                <a:solidFill>
                  <a:srgbClr val="C00000"/>
                </a:solidFill>
                <a:effectLst/>
                <a:latin typeface="Arial" panose="020B0604020202020204" pitchFamily="34" charset="0"/>
                <a:cs typeface="Arial" panose="020B0604020202020204" pitchFamily="34" charset="0"/>
              </a:rPr>
              <a:t>To generate evidence on the feasibility and impact of implementing programs for the distribution of LDSS/N to people who inject drugs. This evidence will inform global guidance and recommendations on LDSS/N.</a:t>
            </a:r>
            <a:br>
              <a:rPr lang="en-US" sz="1700" dirty="0">
                <a:solidFill>
                  <a:srgbClr val="C00000"/>
                </a:solidFill>
                <a:effectLst/>
                <a:latin typeface="Arial" panose="020B0604020202020204" pitchFamily="34" charset="0"/>
                <a:cs typeface="Arial" panose="020B0604020202020204" pitchFamily="34" charset="0"/>
              </a:rPr>
            </a:br>
            <a:endParaRPr lang="en-US" sz="170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3607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F6F81507-8F81-49DF-AA90-F9ECB54D92EB}"/>
              </a:ext>
            </a:extLst>
          </p:cNvPr>
          <p:cNvSpPr txBox="1"/>
          <p:nvPr/>
        </p:nvSpPr>
        <p:spPr>
          <a:xfrm>
            <a:off x="468504" y="345649"/>
            <a:ext cx="11256898" cy="1642969"/>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sz="4000" b="1" kern="1200" dirty="0">
                <a:latin typeface="Arial" panose="020B0604020202020204" pitchFamily="34" charset="0"/>
                <a:ea typeface="+mj-ea"/>
                <a:cs typeface="Arial" panose="020B0604020202020204" pitchFamily="34" charset="0"/>
              </a:rPr>
              <a:t>Overall Study Design</a:t>
            </a:r>
          </a:p>
        </p:txBody>
      </p:sp>
      <p:sp>
        <p:nvSpPr>
          <p:cNvPr id="31" name="Rectangle 30">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7F82605D-12AC-6B9C-16A6-2AA3D4BBA792}"/>
              </a:ext>
            </a:extLst>
          </p:cNvPr>
          <p:cNvSpPr>
            <a:spLocks noChangeArrowheads="1"/>
          </p:cNvSpPr>
          <p:nvPr/>
        </p:nvSpPr>
        <p:spPr bwMode="auto">
          <a:xfrm>
            <a:off x="2483327" y="320591"/>
            <a:ext cx="18889519" cy="497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025" name="Picture 19">
            <a:extLst>
              <a:ext uri="{FF2B5EF4-FFF2-40B4-BE49-F238E27FC236}">
                <a16:creationId xmlns:a16="http://schemas.microsoft.com/office/drawing/2014/main" id="{36073477-E815-5C84-CBEA-A5B4ECE948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431" b="2728"/>
          <a:stretch>
            <a:fillRect/>
          </a:stretch>
        </p:blipFill>
        <p:spPr bwMode="auto">
          <a:xfrm>
            <a:off x="2233749" y="1243013"/>
            <a:ext cx="7576471" cy="50668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9913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2F15A2D-2324-487D-A02A-BF46C5C580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17A7F34E-D418-47E2-9F86-2C45BBC312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Right Triangle 14">
            <a:extLst>
              <a:ext uri="{FF2B5EF4-FFF2-40B4-BE49-F238E27FC236}">
                <a16:creationId xmlns:a16="http://schemas.microsoft.com/office/drawing/2014/main" id="{2AEAFA59-923A-4F54-8B49-44C970BCC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a:extLst>
              <a:ext uri="{FF2B5EF4-FFF2-40B4-BE49-F238E27FC236}">
                <a16:creationId xmlns:a16="http://schemas.microsoft.com/office/drawing/2014/main" id="{F0D12004-9095-2934-3E6F-9AC8DD8D3CC0}"/>
              </a:ext>
            </a:extLst>
          </p:cNvPr>
          <p:cNvSpPr>
            <a:spLocks/>
          </p:cNvSpPr>
          <p:nvPr/>
        </p:nvSpPr>
        <p:spPr>
          <a:xfrm>
            <a:off x="1260029" y="1023245"/>
            <a:ext cx="9427021" cy="1112286"/>
          </a:xfrm>
          <a:prstGeom prst="rect">
            <a:avLst/>
          </a:prstGeom>
        </p:spPr>
        <p:txBody>
          <a:bodyPr>
            <a:noAutofit/>
          </a:bodyPr>
          <a:lstStyle/>
          <a:p>
            <a:pPr defTabSz="667512">
              <a:spcAft>
                <a:spcPts val="600"/>
              </a:spcAft>
            </a:pPr>
            <a:r>
              <a:rPr lang="en-US" sz="2800" b="1" kern="1200" dirty="0">
                <a:solidFill>
                  <a:srgbClr val="C00000"/>
                </a:solidFill>
                <a:latin typeface="Arial" panose="020B0604020202020204" pitchFamily="34" charset="0"/>
                <a:ea typeface="+mn-ea"/>
                <a:cs typeface="Arial" panose="020B0604020202020204" pitchFamily="34" charset="0"/>
              </a:rPr>
              <a:t>Why Community-led Values &amp; Preferences Research is important…</a:t>
            </a:r>
            <a:endParaRPr lang="en-US" sz="2800" b="1" dirty="0">
              <a:solidFill>
                <a:srgbClr val="C00000"/>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B3718D5E-6E21-B25C-38FD-936C03C7F5B8}"/>
              </a:ext>
            </a:extLst>
          </p:cNvPr>
          <p:cNvSpPr txBox="1"/>
          <p:nvPr/>
        </p:nvSpPr>
        <p:spPr>
          <a:xfrm>
            <a:off x="1069522" y="2044814"/>
            <a:ext cx="9225644" cy="5078313"/>
          </a:xfrm>
          <a:prstGeom prst="rect">
            <a:avLst/>
          </a:prstGeom>
          <a:noFill/>
        </p:spPr>
        <p:txBody>
          <a:bodyPr wrap="square" rtlCol="0">
            <a:spAutoFit/>
          </a:bodyPr>
          <a:lstStyle/>
          <a:p>
            <a:pPr marL="285750" indent="-285750">
              <a:buFont typeface="Arial" panose="020B0604020202020204" pitchFamily="34" charset="0"/>
              <a:buChar char="•"/>
            </a:pPr>
            <a:r>
              <a:rPr lang="en-US" sz="1800" b="1" i="1" dirty="0"/>
              <a:t>“We already know what people who inject drugs think about LDSS/N from other research</a:t>
            </a:r>
            <a:r>
              <a:rPr lang="en-US" sz="1800" b="1" dirty="0"/>
              <a:t>”</a:t>
            </a:r>
          </a:p>
          <a:p>
            <a:pPr marL="742950" lvl="1" indent="-285750">
              <a:buFont typeface="Arial" panose="020B0604020202020204" pitchFamily="34" charset="0"/>
              <a:buChar char="•"/>
            </a:pPr>
            <a:r>
              <a:rPr lang="en-US" dirty="0"/>
              <a:t>But every context is different and seemingly small differences can be very important.</a:t>
            </a:r>
          </a:p>
          <a:p>
            <a:pPr marL="755650" lvl="1" indent="-298450">
              <a:buFont typeface="Arial" panose="020B0604020202020204" pitchFamily="34" charset="0"/>
              <a:buChar char="•"/>
            </a:pPr>
            <a:r>
              <a:rPr lang="en-US" dirty="0"/>
              <a:t>LDSS/N recommended by WHO since 2012 but are still not well use outside of HIC </a:t>
            </a:r>
          </a:p>
          <a:p>
            <a:pPr marL="755650" lvl="1" indent="-298450">
              <a:buFont typeface="Arial" panose="020B0604020202020204" pitchFamily="34" charset="0"/>
              <a:buChar char="•"/>
            </a:pPr>
            <a:r>
              <a:rPr lang="en-US" dirty="0"/>
              <a:t>Due to lack of proper consultation with/listening to people who inject drugs in LMICs.</a:t>
            </a:r>
            <a:br>
              <a:rPr lang="en-US" dirty="0"/>
            </a:br>
            <a:endParaRPr lang="en-US" dirty="0"/>
          </a:p>
          <a:p>
            <a:pPr marL="7938" lvl="1" indent="309563">
              <a:buFont typeface="Arial" panose="020B0604020202020204" pitchFamily="34" charset="0"/>
              <a:buChar char="•"/>
            </a:pPr>
            <a:r>
              <a:rPr lang="en-US" b="1" dirty="0"/>
              <a:t>Enter – Community-led Values &amp; Preference Research:</a:t>
            </a:r>
          </a:p>
          <a:p>
            <a:pPr marL="1200150" lvl="2" indent="-285750">
              <a:buFont typeface="Arial" panose="020B0604020202020204" pitchFamily="34" charset="0"/>
              <a:buChar char="•"/>
            </a:pPr>
            <a:r>
              <a:rPr lang="en-US" dirty="0"/>
              <a:t>Like other research, it can help us understand issues, people and contexts better</a:t>
            </a:r>
          </a:p>
          <a:p>
            <a:pPr marL="1200150" lvl="2" indent="-285750">
              <a:buFont typeface="Arial" panose="020B0604020202020204" pitchFamily="34" charset="0"/>
              <a:buChar char="•"/>
            </a:pPr>
            <a:r>
              <a:rPr lang="en-US" dirty="0"/>
              <a:t>But unlike most research, it is also fundamentally about community empowerment</a:t>
            </a:r>
          </a:p>
          <a:p>
            <a:pPr marL="1200150" lvl="2" indent="-285750">
              <a:buFont typeface="Arial" panose="020B0604020202020204" pitchFamily="34" charset="0"/>
              <a:buChar char="•"/>
            </a:pPr>
            <a:r>
              <a:rPr lang="en-US" sz="1800" dirty="0"/>
              <a:t>Community leading on the questions asked </a:t>
            </a:r>
            <a:r>
              <a:rPr lang="en-US" sz="1800" b="1" u="sng" dirty="0"/>
              <a:t>AND </a:t>
            </a:r>
            <a:r>
              <a:rPr lang="en-US" sz="1800" dirty="0"/>
              <a:t>on the potential solutions</a:t>
            </a:r>
          </a:p>
          <a:p>
            <a:pPr marL="1200150" lvl="2" indent="-285750">
              <a:buFont typeface="Arial" panose="020B0604020202020204" pitchFamily="34" charset="0"/>
              <a:buChar char="•"/>
            </a:pPr>
            <a:r>
              <a:rPr lang="en-US" dirty="0"/>
              <a:t>Community being supported to ‘speak their truth’ about what matters/what they value &amp; why and how their preferences are shaped/re-shaped</a:t>
            </a:r>
          </a:p>
          <a:p>
            <a:pPr marL="1200150" lvl="2" indent="-285750">
              <a:buFont typeface="Arial" panose="020B0604020202020204" pitchFamily="34" charset="0"/>
              <a:buChar char="•"/>
            </a:pPr>
            <a:r>
              <a:rPr lang="en-US" dirty="0"/>
              <a:t>Community being involved in ALL stages of the research (as we are doing here)</a:t>
            </a:r>
          </a:p>
          <a:p>
            <a:pPr marL="1200150" lvl="2" indent="-285750">
              <a:buFont typeface="Arial" panose="020B0604020202020204" pitchFamily="34" charset="0"/>
              <a:buChar char="•"/>
            </a:pPr>
            <a:r>
              <a:rPr lang="en-US" dirty="0"/>
              <a:t>Not mere ‘beneficiaries’ but ‘experts in our own lives’</a:t>
            </a:r>
          </a:p>
          <a:p>
            <a:pPr marL="1200150" lvl="2" indent="-285750">
              <a:buFont typeface="Arial" panose="020B0604020202020204" pitchFamily="34" charset="0"/>
              <a:buChar char="•"/>
            </a:pPr>
            <a:r>
              <a:rPr lang="en-US" dirty="0"/>
              <a:t>Leaders in knowledge generation that affects our lives.</a:t>
            </a:r>
          </a:p>
          <a:p>
            <a:pPr marL="1200150" lvl="2"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4138569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F6F81507-8F81-49DF-AA90-F9ECB54D92EB}"/>
              </a:ext>
            </a:extLst>
          </p:cNvPr>
          <p:cNvSpPr txBox="1"/>
          <p:nvPr/>
        </p:nvSpPr>
        <p:spPr>
          <a:xfrm>
            <a:off x="468504" y="345649"/>
            <a:ext cx="11256898" cy="1642969"/>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sz="4000" b="1" kern="1200" dirty="0">
                <a:solidFill>
                  <a:srgbClr val="C00000"/>
                </a:solidFill>
                <a:latin typeface="Arial" panose="020B0604020202020204" pitchFamily="34" charset="0"/>
                <a:ea typeface="+mj-ea"/>
                <a:cs typeface="Arial" panose="020B0604020202020204" pitchFamily="34" charset="0"/>
              </a:rPr>
              <a:t>Methodology – Phase 1</a:t>
            </a:r>
          </a:p>
        </p:txBody>
      </p:sp>
      <p:sp>
        <p:nvSpPr>
          <p:cNvPr id="2" name="TextBox 1">
            <a:extLst>
              <a:ext uri="{FF2B5EF4-FFF2-40B4-BE49-F238E27FC236}">
                <a16:creationId xmlns:a16="http://schemas.microsoft.com/office/drawing/2014/main" id="{94CBD8B9-A71A-917C-A619-6351B2DA8EC0}"/>
              </a:ext>
            </a:extLst>
          </p:cNvPr>
          <p:cNvSpPr txBox="1"/>
          <p:nvPr/>
        </p:nvSpPr>
        <p:spPr>
          <a:xfrm>
            <a:off x="466598" y="1167133"/>
            <a:ext cx="11256897" cy="5930108"/>
          </a:xfrm>
          <a:prstGeom prst="rect">
            <a:avLst/>
          </a:prstGeom>
        </p:spPr>
        <p:txBody>
          <a:bodyPr vert="horz" lIns="91440" tIns="45720" rIns="91440" bIns="45720" rtlCol="0" anchor="t">
            <a:normAutofit fontScale="92500" lnSpcReduction="20000"/>
          </a:bodyPr>
          <a:lstStyle/>
          <a:p>
            <a:pPr lvl="1"/>
            <a:r>
              <a:rPr lang="en-AU" sz="2400" b="1" kern="100" dirty="0">
                <a:effectLst/>
                <a:latin typeface="Calibri" panose="020F0502020204030204" pitchFamily="34" charset="0"/>
                <a:ea typeface="Calibri" panose="020F0502020204030204" pitchFamily="34" charset="0"/>
                <a:cs typeface="Times New Roman" panose="02020603050405020304" pitchFamily="18" charset="0"/>
              </a:rPr>
              <a:t>Phase 1 – Pre-implementation Phase</a:t>
            </a:r>
            <a:br>
              <a:rPr lang="en-AU" sz="2400" b="1" kern="100" dirty="0">
                <a:effectLst/>
                <a:latin typeface="Calibri" panose="020F0502020204030204" pitchFamily="34" charset="0"/>
                <a:ea typeface="Calibri" panose="020F0502020204030204" pitchFamily="34" charset="0"/>
                <a:cs typeface="Times New Roman" panose="02020603050405020304" pitchFamily="18" charset="0"/>
              </a:rPr>
            </a:br>
            <a:endParaRPr lang="en-AU" sz="19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buFont typeface="Arial" panose="020B0604020202020204" pitchFamily="34" charset="0"/>
              <a:buChar char="•"/>
            </a:pPr>
            <a:r>
              <a:rPr lang="en-AU" sz="1900" kern="100" dirty="0">
                <a:effectLst/>
                <a:latin typeface="Calibri" panose="020F0502020204030204" pitchFamily="34" charset="0"/>
                <a:ea typeface="Calibri" panose="020F0502020204030204" pitchFamily="34" charset="0"/>
                <a:cs typeface="Arial" panose="020B0604020202020204" pitchFamily="34" charset="0"/>
              </a:rPr>
              <a:t>Primary objective is to evaluate community values </a:t>
            </a:r>
            <a:r>
              <a:rPr lang="en-AU" sz="1900" kern="100" dirty="0">
                <a:latin typeface="Calibri" panose="020F0502020204030204" pitchFamily="34" charset="0"/>
                <a:ea typeface="Calibri" panose="020F0502020204030204" pitchFamily="34" charset="0"/>
                <a:cs typeface="Arial" panose="020B0604020202020204" pitchFamily="34" charset="0"/>
              </a:rPr>
              <a:t>&amp;</a:t>
            </a:r>
            <a:r>
              <a:rPr lang="en-AU" sz="1900" kern="100" dirty="0">
                <a:effectLst/>
                <a:latin typeface="Calibri" panose="020F0502020204030204" pitchFamily="34" charset="0"/>
                <a:ea typeface="Calibri" panose="020F0502020204030204" pitchFamily="34" charset="0"/>
                <a:cs typeface="Arial" panose="020B0604020202020204" pitchFamily="34" charset="0"/>
              </a:rPr>
              <a:t> preferences in relation to LDSS/N in the context of other harm reduction supplies available to people who inject drugs in 10 LMICs involved in the study.</a:t>
            </a:r>
            <a:br>
              <a:rPr lang="en-AU" sz="1900" kern="100" dirty="0">
                <a:effectLst/>
                <a:latin typeface="Calibri" panose="020F0502020204030204" pitchFamily="34" charset="0"/>
                <a:ea typeface="Calibri" panose="020F0502020204030204" pitchFamily="34" charset="0"/>
                <a:cs typeface="Arial" panose="020B0604020202020204" pitchFamily="34" charset="0"/>
              </a:rPr>
            </a:br>
            <a:endParaRPr lang="en-AU" sz="1900" kern="100" dirty="0">
              <a:effectLst/>
              <a:latin typeface="Calibri" panose="020F0502020204030204" pitchFamily="34" charset="0"/>
              <a:ea typeface="Calibri" panose="020F0502020204030204" pitchFamily="34" charset="0"/>
              <a:cs typeface="Arial" panose="020B0604020202020204" pitchFamily="34" charset="0"/>
            </a:endParaRPr>
          </a:p>
          <a:p>
            <a:pPr marL="800100" lvl="1" indent="-342900">
              <a:buFont typeface="Arial" panose="020B0604020202020204" pitchFamily="34" charset="0"/>
              <a:buChar char="•"/>
            </a:pPr>
            <a:r>
              <a:rPr lang="en-AU" sz="1900" kern="100" dirty="0">
                <a:latin typeface="Calibri" panose="020F0502020204030204" pitchFamily="34" charset="0"/>
                <a:ea typeface="Calibri" panose="020F0502020204030204" pitchFamily="34" charset="0"/>
                <a:cs typeface="Arial" panose="020B0604020202020204" pitchFamily="34" charset="0"/>
              </a:rPr>
              <a:t>FGD 1 – 25 participants per site (some with multiple sites) – small FGDs of 5 – 10 participants each – duration 60-90 minutes facilitated by a trained community researcher and note taker (INPUD developing training)</a:t>
            </a:r>
            <a:br>
              <a:rPr lang="en-AU" sz="1900" kern="100" dirty="0">
                <a:latin typeface="Calibri" panose="020F0502020204030204" pitchFamily="34" charset="0"/>
                <a:ea typeface="Calibri" panose="020F0502020204030204" pitchFamily="34" charset="0"/>
                <a:cs typeface="Arial" panose="020B0604020202020204" pitchFamily="34" charset="0"/>
              </a:rPr>
            </a:br>
            <a:endParaRPr lang="en-AU" sz="1900" kern="100" dirty="0">
              <a:latin typeface="Calibri" panose="020F0502020204030204" pitchFamily="34" charset="0"/>
              <a:ea typeface="Calibri" panose="020F0502020204030204" pitchFamily="34" charset="0"/>
              <a:cs typeface="Arial" panose="020B0604020202020204" pitchFamily="34" charset="0"/>
            </a:endParaRPr>
          </a:p>
          <a:p>
            <a:pPr marL="800100" lvl="1" indent="-342900">
              <a:buFont typeface="Arial" panose="020B0604020202020204" pitchFamily="34" charset="0"/>
              <a:buChar char="•"/>
            </a:pPr>
            <a:r>
              <a:rPr lang="en-AU" sz="1900" kern="100" dirty="0">
                <a:effectLst/>
                <a:latin typeface="Calibri" panose="020F0502020204030204" pitchFamily="34" charset="0"/>
                <a:ea typeface="Calibri" panose="020F0502020204030204" pitchFamily="34" charset="0"/>
                <a:cs typeface="Arial" panose="020B0604020202020204" pitchFamily="34" charset="0"/>
              </a:rPr>
              <a:t>Participants will be people who inject drugs – </a:t>
            </a:r>
            <a:r>
              <a:rPr lang="en-AU" sz="1900" kern="100" dirty="0">
                <a:latin typeface="Calibri" panose="020F0502020204030204" pitchFamily="34" charset="0"/>
                <a:ea typeface="Calibri" panose="020F0502020204030204" pitchFamily="34" charset="0"/>
                <a:cs typeface="Arial" panose="020B0604020202020204" pitchFamily="34" charset="0"/>
              </a:rPr>
              <a:t>identified and recruited through word-of-mouth, community networks, peer educators, harm reduction workers, etc.</a:t>
            </a:r>
            <a:br>
              <a:rPr lang="en-AU" sz="1900" kern="100" dirty="0">
                <a:effectLst/>
                <a:latin typeface="Calibri" panose="020F0502020204030204" pitchFamily="34" charset="0"/>
                <a:ea typeface="Calibri" panose="020F0502020204030204" pitchFamily="34" charset="0"/>
                <a:cs typeface="Arial" panose="020B0604020202020204" pitchFamily="34" charset="0"/>
              </a:rPr>
            </a:br>
            <a:endParaRPr lang="en-AU" sz="1900" kern="100" dirty="0">
              <a:effectLst/>
              <a:latin typeface="Calibri" panose="020F0502020204030204" pitchFamily="34" charset="0"/>
              <a:ea typeface="Calibri" panose="020F0502020204030204" pitchFamily="34" charset="0"/>
              <a:cs typeface="Arial" panose="020B0604020202020204" pitchFamily="34" charset="0"/>
            </a:endParaRPr>
          </a:p>
          <a:p>
            <a:pPr marL="800100" lvl="1" indent="-342900">
              <a:buFont typeface="Arial" panose="020B0604020202020204" pitchFamily="34" charset="0"/>
              <a:buChar char="•"/>
            </a:pPr>
            <a:r>
              <a:rPr lang="en-AU" sz="1900" kern="1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During consultation, multiple brands/samples of LDSS</a:t>
            </a:r>
            <a:r>
              <a:rPr lang="en-AU" sz="1900" kern="100" dirty="0">
                <a:effectLst/>
                <a:latin typeface="Calibri" panose="020F0502020204030204" pitchFamily="34" charset="0"/>
                <a:ea typeface="Calibri" panose="020F0502020204030204" pitchFamily="34" charset="0"/>
                <a:cs typeface="Arial" panose="020B0604020202020204" pitchFamily="34" charset="0"/>
              </a:rPr>
              <a:t>/N</a:t>
            </a:r>
            <a:r>
              <a:rPr lang="en-AU" sz="1900" kern="1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of different </a:t>
            </a:r>
            <a:r>
              <a:rPr lang="en-AU" sz="1900" kern="100" dirty="0">
                <a:effectLst/>
                <a:latin typeface="Calibri" panose="020F0502020204030204" pitchFamily="34" charset="0"/>
                <a:ea typeface="Calibri" panose="020F0502020204030204" pitchFamily="34" charset="0"/>
                <a:cs typeface="Arial" panose="020B0604020202020204" pitchFamily="34" charset="0"/>
              </a:rPr>
              <a:t>sizes/</a:t>
            </a:r>
            <a:r>
              <a:rPr lang="en-AU" sz="1900" kern="1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volumes/gauges, and types </a:t>
            </a:r>
            <a:r>
              <a:rPr lang="en-AU" sz="1900" kern="100" dirty="0">
                <a:solidFill>
                  <a:srgbClr val="000000"/>
                </a:solidFill>
                <a:latin typeface="Calibri" panose="020F0502020204030204" pitchFamily="34" charset="0"/>
                <a:ea typeface="Calibri" panose="020F0502020204030204" pitchFamily="34" charset="0"/>
                <a:cs typeface="Arial" panose="020B0604020202020204" pitchFamily="34" charset="0"/>
              </a:rPr>
              <a:t>(along with currently available &amp; HDS products) </a:t>
            </a:r>
            <a:r>
              <a:rPr lang="en-AU" sz="1900" kern="1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will be shown, demonstrated, and then discussed to assess initial values and preferences. </a:t>
            </a:r>
            <a:br>
              <a:rPr lang="en-AU" sz="1900" kern="100" dirty="0">
                <a:solidFill>
                  <a:srgbClr val="000000"/>
                </a:solidFill>
                <a:effectLst/>
                <a:latin typeface="Calibri" panose="020F0502020204030204" pitchFamily="34" charset="0"/>
                <a:ea typeface="Calibri" panose="020F0502020204030204" pitchFamily="34" charset="0"/>
                <a:cs typeface="Arial" panose="020B0604020202020204" pitchFamily="34" charset="0"/>
              </a:rPr>
            </a:br>
            <a:endParaRPr lang="en-AU" sz="1900" kern="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800100" lvl="1" indent="-342900">
              <a:buFont typeface="Arial" panose="020B0604020202020204" pitchFamily="34" charset="0"/>
              <a:buChar char="•"/>
            </a:pPr>
            <a:r>
              <a:rPr lang="en-AU" sz="1900" kern="1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F</a:t>
            </a:r>
            <a:r>
              <a:rPr lang="en-AU" sz="1900" kern="100" dirty="0">
                <a:solidFill>
                  <a:srgbClr val="000000"/>
                </a:solidFill>
                <a:latin typeface="Calibri" panose="020F0502020204030204" pitchFamily="34" charset="0"/>
                <a:ea typeface="Calibri" panose="020F0502020204030204" pitchFamily="34" charset="0"/>
                <a:cs typeface="Arial" panose="020B0604020202020204" pitchFamily="34" charset="0"/>
              </a:rPr>
              <a:t>GD </a:t>
            </a:r>
            <a:r>
              <a:rPr lang="en-AU" sz="1900" kern="1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will also focus on which products to pilot (if any) and the preferred model/approach for piloting various brands (i.e., how packaged or made available, etc.). </a:t>
            </a:r>
            <a:br>
              <a:rPr lang="en-AU" sz="1900" kern="100" dirty="0">
                <a:solidFill>
                  <a:srgbClr val="000000"/>
                </a:solidFill>
                <a:effectLst/>
                <a:latin typeface="Calibri" panose="020F0502020204030204" pitchFamily="34" charset="0"/>
                <a:ea typeface="Calibri" panose="020F0502020204030204" pitchFamily="34" charset="0"/>
                <a:cs typeface="Arial" panose="020B0604020202020204" pitchFamily="34" charset="0"/>
              </a:rPr>
            </a:br>
            <a:endParaRPr lang="en-AU" sz="1900" kern="100" dirty="0">
              <a:latin typeface="Calibri" panose="020F0502020204030204" pitchFamily="34" charset="0"/>
              <a:ea typeface="Calibri" panose="020F0502020204030204" pitchFamily="34" charset="0"/>
              <a:cs typeface="Arial" panose="020B0604020202020204" pitchFamily="34" charset="0"/>
            </a:endParaRPr>
          </a:p>
          <a:p>
            <a:pPr marL="800100" lvl="1" indent="-342900">
              <a:buFont typeface="Arial" panose="020B0604020202020204" pitchFamily="34" charset="0"/>
              <a:buChar char="•"/>
            </a:pPr>
            <a:r>
              <a:rPr lang="en-AU" sz="1900" kern="100" dirty="0">
                <a:solidFill>
                  <a:srgbClr val="000000"/>
                </a:solidFill>
                <a:latin typeface="Calibri" panose="020F0502020204030204" pitchFamily="34" charset="0"/>
                <a:ea typeface="Calibri" panose="020F0502020204030204" pitchFamily="34" charset="0"/>
                <a:cs typeface="Arial" panose="020B0604020202020204" pitchFamily="34" charset="0"/>
              </a:rPr>
              <a:t>FGD will also include discussion of </a:t>
            </a:r>
            <a:r>
              <a:rPr lang="en-AU" sz="1900" kern="1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knowledge mobilisation activities/IEC materials for pilot stage.</a:t>
            </a:r>
          </a:p>
          <a:p>
            <a:pPr marL="800100" lvl="1" indent="-342900">
              <a:buFont typeface="Arial" panose="020B0604020202020204" pitchFamily="34" charset="0"/>
              <a:buChar char="•"/>
            </a:pPr>
            <a:endParaRPr lang="en-AU" sz="1900" kern="100" dirty="0">
              <a:effectLst/>
              <a:latin typeface="Calibri" panose="020F0502020204030204" pitchFamily="34" charset="0"/>
              <a:ea typeface="Calibri" panose="020F0502020204030204" pitchFamily="34" charset="0"/>
              <a:cs typeface="Arial" panose="020B0604020202020204" pitchFamily="34" charset="0"/>
            </a:endParaRPr>
          </a:p>
          <a:p>
            <a:pPr marL="800100" lvl="1" indent="-342900">
              <a:buFont typeface="Arial" panose="020B0604020202020204" pitchFamily="34" charset="0"/>
              <a:buChar char="•"/>
            </a:pPr>
            <a:r>
              <a:rPr lang="en-AU" sz="1900" kern="100" dirty="0">
                <a:effectLst/>
                <a:latin typeface="Calibri" panose="020F0502020204030204" pitchFamily="34" charset="0"/>
                <a:ea typeface="Calibri" panose="020F0502020204030204" pitchFamily="34" charset="0"/>
                <a:cs typeface="Arial" panose="020B0604020202020204" pitchFamily="34" charset="0"/>
              </a:rPr>
              <a:t>Participants from FGD 1 will be invited to participate in Phase 2 pilot stage.</a:t>
            </a:r>
          </a:p>
          <a:p>
            <a:pPr marL="800100" lvl="1" indent="-342900">
              <a:buFont typeface="Arial" panose="020B0604020202020204" pitchFamily="34" charset="0"/>
              <a:buChar char="•"/>
            </a:pPr>
            <a:endParaRPr lang="en-AU" sz="1800" kern="100" dirty="0">
              <a:effectLst/>
              <a:latin typeface="Calibri" panose="020F0502020204030204" pitchFamily="34" charset="0"/>
              <a:ea typeface="Calibri" panose="020F0502020204030204" pitchFamily="34" charset="0"/>
              <a:cs typeface="Arial" panose="020B0604020202020204" pitchFamily="34" charset="0"/>
            </a:endParaRPr>
          </a:p>
          <a:p>
            <a:pPr lvl="1"/>
            <a:br>
              <a:rPr lang="en-AU" b="1" kern="100" dirty="0">
                <a:effectLst/>
                <a:latin typeface="Calibri" panose="020F0502020204030204" pitchFamily="34" charset="0"/>
                <a:ea typeface="Calibri" panose="020F0502020204030204" pitchFamily="34" charset="0"/>
                <a:cs typeface="Times New Roman" panose="02020603050405020304" pitchFamily="18" charset="0"/>
              </a:rPr>
            </a:br>
            <a:endParaRPr lang="en-US" sz="2000" dirty="0">
              <a:effectLst/>
            </a:endParaRPr>
          </a:p>
        </p:txBody>
      </p:sp>
      <p:sp>
        <p:nvSpPr>
          <p:cNvPr id="31" name="Rectangle 30">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2089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F6F81507-8F81-49DF-AA90-F9ECB54D92EB}"/>
              </a:ext>
            </a:extLst>
          </p:cNvPr>
          <p:cNvSpPr txBox="1"/>
          <p:nvPr/>
        </p:nvSpPr>
        <p:spPr>
          <a:xfrm>
            <a:off x="468504" y="345649"/>
            <a:ext cx="11256898" cy="1642969"/>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sz="4000" b="1" kern="1200" dirty="0">
                <a:solidFill>
                  <a:srgbClr val="C00000"/>
                </a:solidFill>
                <a:latin typeface="Arial" panose="020B0604020202020204" pitchFamily="34" charset="0"/>
                <a:ea typeface="+mj-ea"/>
                <a:cs typeface="Arial" panose="020B0604020202020204" pitchFamily="34" charset="0"/>
              </a:rPr>
              <a:t>Methodology – Phase 2</a:t>
            </a:r>
          </a:p>
        </p:txBody>
      </p:sp>
      <p:sp>
        <p:nvSpPr>
          <p:cNvPr id="2" name="TextBox 1">
            <a:extLst>
              <a:ext uri="{FF2B5EF4-FFF2-40B4-BE49-F238E27FC236}">
                <a16:creationId xmlns:a16="http://schemas.microsoft.com/office/drawing/2014/main" id="{94CBD8B9-A71A-917C-A619-6351B2DA8EC0}"/>
              </a:ext>
            </a:extLst>
          </p:cNvPr>
          <p:cNvSpPr txBox="1"/>
          <p:nvPr/>
        </p:nvSpPr>
        <p:spPr>
          <a:xfrm>
            <a:off x="466598" y="1167133"/>
            <a:ext cx="11256897" cy="5690438"/>
          </a:xfrm>
          <a:prstGeom prst="rect">
            <a:avLst/>
          </a:prstGeom>
        </p:spPr>
        <p:txBody>
          <a:bodyPr vert="horz" lIns="91440" tIns="45720" rIns="91440" bIns="45720" rtlCol="0" anchor="t">
            <a:normAutofit fontScale="92500" lnSpcReduction="10000"/>
          </a:bodyPr>
          <a:lstStyle/>
          <a:p>
            <a:pPr lvl="1"/>
            <a:r>
              <a:rPr lang="en-AU" sz="2400" b="1" kern="100" dirty="0">
                <a:effectLst/>
                <a:latin typeface="Calibri" panose="020F0502020204030204" pitchFamily="34" charset="0"/>
                <a:ea typeface="Calibri" panose="020F0502020204030204" pitchFamily="34" charset="0"/>
                <a:cs typeface="Times New Roman" panose="02020603050405020304" pitchFamily="18" charset="0"/>
              </a:rPr>
              <a:t>Phase 2 – Pilot Phase</a:t>
            </a:r>
            <a:br>
              <a:rPr lang="en-AU" sz="2400" b="1" kern="100" dirty="0">
                <a:effectLst/>
                <a:latin typeface="Calibri" panose="020F0502020204030204" pitchFamily="34" charset="0"/>
                <a:ea typeface="Calibri" panose="020F0502020204030204" pitchFamily="34" charset="0"/>
                <a:cs typeface="Times New Roman" panose="02020603050405020304" pitchFamily="18" charset="0"/>
              </a:rPr>
            </a:br>
            <a:endParaRPr lang="en-AU" sz="21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buFont typeface="Arial" panose="020B0604020202020204" pitchFamily="34" charset="0"/>
              <a:buChar char="•"/>
            </a:pPr>
            <a:r>
              <a:rPr lang="en-AU" sz="2100" kern="100" dirty="0">
                <a:effectLst/>
                <a:latin typeface="Calibri" panose="020F0502020204030204" pitchFamily="34" charset="0"/>
                <a:ea typeface="Calibri" panose="020F0502020204030204" pitchFamily="34" charset="0"/>
                <a:cs typeface="Arial" panose="020B0604020202020204" pitchFamily="34" charset="0"/>
              </a:rPr>
              <a:t>Primary objective is </a:t>
            </a:r>
            <a:r>
              <a:rPr lang="en-AU" sz="2100" kern="100" dirty="0">
                <a:latin typeface="Calibri" panose="020F0502020204030204" pitchFamily="34" charset="0"/>
                <a:ea typeface="Calibri" panose="020F0502020204030204" pitchFamily="34" charset="0"/>
                <a:cs typeface="Arial" panose="020B0604020202020204" pitchFamily="34" charset="0"/>
              </a:rPr>
              <a:t>t</a:t>
            </a:r>
            <a:r>
              <a:rPr lang="en-AU" sz="2100" kern="100" dirty="0">
                <a:effectLst/>
                <a:latin typeface="Calibri" panose="020F0502020204030204" pitchFamily="34" charset="0"/>
                <a:ea typeface="Calibri" panose="020F0502020204030204" pitchFamily="34" charset="0"/>
                <a:cs typeface="Arial" panose="020B0604020202020204" pitchFamily="34" charset="0"/>
              </a:rPr>
              <a:t>o gather community preferences regarding proposed LDSS/N to confirm products for wider distribution in Phase 3.</a:t>
            </a:r>
          </a:p>
          <a:p>
            <a:pPr marL="800100" lvl="1" indent="-342900">
              <a:buFont typeface="Arial" panose="020B0604020202020204" pitchFamily="34" charset="0"/>
              <a:buChar char="•"/>
            </a:pPr>
            <a:endParaRPr lang="en-AU" sz="2100" kern="100" dirty="0">
              <a:latin typeface="Calibri" panose="020F0502020204030204" pitchFamily="34" charset="0"/>
              <a:ea typeface="Calibri" panose="020F0502020204030204" pitchFamily="34" charset="0"/>
              <a:cs typeface="Arial" panose="020B0604020202020204" pitchFamily="34" charset="0"/>
            </a:endParaRPr>
          </a:p>
          <a:p>
            <a:pPr marL="800100" lvl="1" indent="-342900">
              <a:buFont typeface="Arial" panose="020B0604020202020204" pitchFamily="34" charset="0"/>
              <a:buChar char="•"/>
            </a:pPr>
            <a:r>
              <a:rPr lang="en-AU" sz="2100" kern="100" dirty="0">
                <a:latin typeface="Calibri" panose="020F0502020204030204" pitchFamily="34" charset="0"/>
                <a:ea typeface="Calibri" panose="020F0502020204030204" pitchFamily="34" charset="0"/>
                <a:cs typeface="Arial" panose="020B0604020202020204" pitchFamily="34" charset="0"/>
              </a:rPr>
              <a:t>Participants from Phase 1 FGD who elect to participate in the pilot will be able to access selected LDSS/N via the usual NSP program (however that operates) for a 6-week period.</a:t>
            </a:r>
            <a:endParaRPr lang="en-AU" sz="2100" kern="100" dirty="0">
              <a:effectLst/>
              <a:latin typeface="Calibri" panose="020F0502020204030204" pitchFamily="34" charset="0"/>
              <a:ea typeface="Calibri" panose="020F0502020204030204" pitchFamily="34" charset="0"/>
              <a:cs typeface="Arial" panose="020B0604020202020204" pitchFamily="34" charset="0"/>
            </a:endParaRPr>
          </a:p>
          <a:p>
            <a:pPr marL="800100" lvl="1" indent="-342900">
              <a:buFont typeface="Arial" panose="020B0604020202020204" pitchFamily="34" charset="0"/>
              <a:buChar char="•"/>
            </a:pPr>
            <a:endParaRPr lang="en-AU" sz="2100" kern="100" dirty="0">
              <a:effectLst/>
              <a:latin typeface="Calibri" panose="020F0502020204030204" pitchFamily="34" charset="0"/>
              <a:ea typeface="Calibri" panose="020F0502020204030204" pitchFamily="34" charset="0"/>
              <a:cs typeface="Arial" panose="020B0604020202020204" pitchFamily="34" charset="0"/>
            </a:endParaRPr>
          </a:p>
          <a:p>
            <a:pPr marL="800100" lvl="1" indent="-342900">
              <a:buFont typeface="Arial" panose="020B0604020202020204" pitchFamily="34" charset="0"/>
              <a:buChar char="•"/>
            </a:pPr>
            <a:r>
              <a:rPr lang="en-AU" sz="2100" kern="100" dirty="0">
                <a:latin typeface="Calibri" panose="020F0502020204030204" pitchFamily="34" charset="0"/>
                <a:ea typeface="Calibri" panose="020F0502020204030204" pitchFamily="34" charset="0"/>
                <a:cs typeface="Arial" panose="020B0604020202020204" pitchFamily="34" charset="0"/>
              </a:rPr>
              <a:t>Toward the end of the pilot period, pilot participants will be invited to a FGD – 25 participants in each study site – small FGD of 5-10 participants – duration 60-90 minutes – </a:t>
            </a:r>
            <a:r>
              <a:rPr lang="en-AU" sz="2100" kern="1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facilitated by trained community researcher and note taker</a:t>
            </a:r>
            <a:r>
              <a:rPr lang="en-AU" sz="2100" kern="100" dirty="0">
                <a:latin typeface="Calibri" panose="020F0502020204030204" pitchFamily="34" charset="0"/>
                <a:ea typeface="Calibri" panose="020F0502020204030204" pitchFamily="34" charset="0"/>
                <a:cs typeface="Arial" panose="020B0604020202020204" pitchFamily="34" charset="0"/>
              </a:rPr>
              <a:t>.</a:t>
            </a:r>
            <a:br>
              <a:rPr lang="en-AU" sz="2100" kern="100" dirty="0">
                <a:effectLst/>
                <a:latin typeface="Calibri" panose="020F0502020204030204" pitchFamily="34" charset="0"/>
                <a:ea typeface="Calibri" panose="020F0502020204030204" pitchFamily="34" charset="0"/>
                <a:cs typeface="Arial" panose="020B0604020202020204" pitchFamily="34" charset="0"/>
              </a:rPr>
            </a:br>
            <a:endParaRPr lang="en-AU" sz="2100" kern="100" dirty="0">
              <a:effectLst/>
              <a:latin typeface="Calibri" panose="020F0502020204030204" pitchFamily="34" charset="0"/>
              <a:ea typeface="Calibri" panose="020F0502020204030204" pitchFamily="34" charset="0"/>
              <a:cs typeface="Arial" panose="020B0604020202020204" pitchFamily="34" charset="0"/>
            </a:endParaRPr>
          </a:p>
          <a:p>
            <a:pPr marL="800100" lvl="1" indent="-342900">
              <a:buFont typeface="Arial" panose="020B0604020202020204" pitchFamily="34" charset="0"/>
              <a:buChar char="•"/>
            </a:pPr>
            <a:r>
              <a:rPr lang="en-AU" sz="2100" kern="1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During FGD 2, </a:t>
            </a:r>
            <a:r>
              <a:rPr lang="en-AU" sz="2100" kern="100" dirty="0">
                <a:effectLst/>
                <a:latin typeface="Calibri" panose="020F0502020204030204" pitchFamily="34" charset="0"/>
                <a:ea typeface="Calibri" panose="020F0502020204030204" pitchFamily="34" charset="0"/>
                <a:cs typeface="Arial" panose="020B0604020202020204" pitchFamily="34" charset="0"/>
              </a:rPr>
              <a:t>participants’ will be asked about their experiences of using the piloted LDSS/N products and report their overall impressions from using the products and if they would use them in preference to other injecting equipment or not.</a:t>
            </a:r>
            <a:br>
              <a:rPr lang="en-AU" sz="2100" kern="100" dirty="0">
                <a:effectLst/>
                <a:latin typeface="Calibri" panose="020F0502020204030204" pitchFamily="34" charset="0"/>
                <a:ea typeface="Calibri" panose="020F0502020204030204" pitchFamily="34" charset="0"/>
                <a:cs typeface="Arial" panose="020B0604020202020204" pitchFamily="34" charset="0"/>
              </a:rPr>
            </a:br>
            <a:endParaRPr lang="en-AU" sz="2100" kern="100" dirty="0">
              <a:effectLst/>
              <a:latin typeface="Calibri" panose="020F0502020204030204" pitchFamily="34" charset="0"/>
              <a:ea typeface="Calibri" panose="020F0502020204030204" pitchFamily="34" charset="0"/>
              <a:cs typeface="Arial" panose="020B0604020202020204" pitchFamily="34" charset="0"/>
            </a:endParaRPr>
          </a:p>
          <a:p>
            <a:pPr marL="800100" lvl="1" indent="-342900">
              <a:buFont typeface="Arial" panose="020B0604020202020204" pitchFamily="34" charset="0"/>
              <a:buChar char="•"/>
            </a:pPr>
            <a:r>
              <a:rPr lang="en-AU" sz="2100" kern="100" dirty="0">
                <a:solidFill>
                  <a:srgbClr val="000000"/>
                </a:solidFill>
                <a:latin typeface="Calibri" panose="020F0502020204030204" pitchFamily="34" charset="0"/>
                <a:ea typeface="Calibri" panose="020F0502020204030204" pitchFamily="34" charset="0"/>
                <a:cs typeface="Arial" panose="020B0604020202020204" pitchFamily="34" charset="0"/>
              </a:rPr>
              <a:t>P</a:t>
            </a:r>
            <a:r>
              <a:rPr lang="en-AU" sz="2100" kern="1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articipants will be asked about the value of pilot knowledge mobilisation (IEC materials, etc), whether further materials/activities needed to support implementation phase.</a:t>
            </a:r>
          </a:p>
          <a:p>
            <a:pPr lvl="1"/>
            <a:endParaRPr lang="en-AU" sz="1800" kern="100" dirty="0">
              <a:effectLst/>
              <a:latin typeface="Calibri" panose="020F0502020204030204" pitchFamily="34" charset="0"/>
              <a:ea typeface="Calibri" panose="020F0502020204030204" pitchFamily="34" charset="0"/>
              <a:cs typeface="Arial" panose="020B0604020202020204" pitchFamily="34" charset="0"/>
            </a:endParaRPr>
          </a:p>
          <a:p>
            <a:pPr lvl="1"/>
            <a:br>
              <a:rPr lang="en-AU" b="1" kern="100" dirty="0">
                <a:effectLst/>
                <a:latin typeface="Calibri" panose="020F0502020204030204" pitchFamily="34" charset="0"/>
                <a:ea typeface="Calibri" panose="020F0502020204030204" pitchFamily="34" charset="0"/>
                <a:cs typeface="Times New Roman" panose="02020603050405020304" pitchFamily="18" charset="0"/>
              </a:rPr>
            </a:br>
            <a:endParaRPr lang="en-US" sz="2000" dirty="0">
              <a:effectLst/>
            </a:endParaRPr>
          </a:p>
        </p:txBody>
      </p:sp>
      <p:sp>
        <p:nvSpPr>
          <p:cNvPr id="31" name="Rectangle 30">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4717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F6F81507-8F81-49DF-AA90-F9ECB54D92EB}"/>
              </a:ext>
            </a:extLst>
          </p:cNvPr>
          <p:cNvSpPr txBox="1"/>
          <p:nvPr/>
        </p:nvSpPr>
        <p:spPr>
          <a:xfrm>
            <a:off x="468504" y="345649"/>
            <a:ext cx="11256898" cy="1642969"/>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sz="4000" b="1" kern="1200" dirty="0">
                <a:solidFill>
                  <a:srgbClr val="C00000"/>
                </a:solidFill>
                <a:latin typeface="Arial" panose="020B0604020202020204" pitchFamily="34" charset="0"/>
                <a:ea typeface="+mj-ea"/>
                <a:cs typeface="Arial" panose="020B0604020202020204" pitchFamily="34" charset="0"/>
              </a:rPr>
              <a:t>Methodology – Phase 3</a:t>
            </a:r>
          </a:p>
        </p:txBody>
      </p:sp>
      <p:sp>
        <p:nvSpPr>
          <p:cNvPr id="2" name="TextBox 1">
            <a:extLst>
              <a:ext uri="{FF2B5EF4-FFF2-40B4-BE49-F238E27FC236}">
                <a16:creationId xmlns:a16="http://schemas.microsoft.com/office/drawing/2014/main" id="{94CBD8B9-A71A-917C-A619-6351B2DA8EC0}"/>
              </a:ext>
            </a:extLst>
          </p:cNvPr>
          <p:cNvSpPr txBox="1"/>
          <p:nvPr/>
        </p:nvSpPr>
        <p:spPr>
          <a:xfrm>
            <a:off x="466598" y="1314449"/>
            <a:ext cx="11256897" cy="5543121"/>
          </a:xfrm>
          <a:prstGeom prst="rect">
            <a:avLst/>
          </a:prstGeom>
        </p:spPr>
        <p:txBody>
          <a:bodyPr vert="horz" lIns="91440" tIns="45720" rIns="91440" bIns="45720" rtlCol="0" anchor="t">
            <a:normAutofit fontScale="85000" lnSpcReduction="20000"/>
          </a:bodyPr>
          <a:lstStyle/>
          <a:p>
            <a:pPr lvl="1"/>
            <a:r>
              <a:rPr lang="en-AU" sz="2400" b="1" kern="100" dirty="0">
                <a:effectLst/>
                <a:latin typeface="Calibri" panose="020F0502020204030204" pitchFamily="34" charset="0"/>
                <a:ea typeface="Calibri" panose="020F0502020204030204" pitchFamily="34" charset="0"/>
                <a:cs typeface="Times New Roman" panose="02020603050405020304" pitchFamily="18" charset="0"/>
              </a:rPr>
              <a:t>Phase 3 – Implementation Phase (approx. 18mths)</a:t>
            </a:r>
            <a:br>
              <a:rPr lang="en-AU" sz="2400" b="1" kern="100" dirty="0">
                <a:effectLst/>
                <a:latin typeface="Calibri" panose="020F0502020204030204" pitchFamily="34" charset="0"/>
                <a:ea typeface="Calibri" panose="020F0502020204030204" pitchFamily="34" charset="0"/>
                <a:cs typeface="Times New Roman" panose="02020603050405020304" pitchFamily="18" charset="0"/>
              </a:rPr>
            </a:br>
            <a:endParaRPr lang="en-AU" sz="21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buFont typeface="Arial" panose="020B0604020202020204" pitchFamily="34" charset="0"/>
              <a:buChar char="•"/>
            </a:pPr>
            <a:r>
              <a:rPr lang="en-AU" sz="2100" kern="100" dirty="0">
                <a:effectLst/>
                <a:latin typeface="Calibri" panose="020F0502020204030204" pitchFamily="34" charset="0"/>
                <a:ea typeface="Calibri" panose="020F0502020204030204" pitchFamily="34" charset="0"/>
                <a:cs typeface="Arial" panose="020B0604020202020204" pitchFamily="34" charset="0"/>
              </a:rPr>
              <a:t>Primary objective is </a:t>
            </a:r>
            <a:r>
              <a:rPr lang="en-AU" sz="2100" kern="100" dirty="0">
                <a:latin typeface="Calibri" panose="020F0502020204030204" pitchFamily="34" charset="0"/>
                <a:ea typeface="Calibri" panose="020F0502020204030204" pitchFamily="34" charset="0"/>
                <a:cs typeface="Arial" panose="020B0604020202020204" pitchFamily="34" charset="0"/>
              </a:rPr>
              <a:t>t</a:t>
            </a:r>
            <a:r>
              <a:rPr lang="en-AU" sz="2100" kern="100" dirty="0">
                <a:effectLst/>
                <a:latin typeface="Calibri" panose="020F0502020204030204" pitchFamily="34" charset="0"/>
                <a:ea typeface="Calibri" panose="020F0502020204030204" pitchFamily="34" charset="0"/>
                <a:cs typeface="Arial" panose="020B0604020202020204" pitchFamily="34" charset="0"/>
              </a:rPr>
              <a:t>o </a:t>
            </a:r>
            <a:r>
              <a:rPr lang="en-AU" sz="2100" kern="100" dirty="0">
                <a:latin typeface="Calibri" panose="020F0502020204030204" pitchFamily="34" charset="0"/>
                <a:ea typeface="Calibri" panose="020F0502020204030204" pitchFamily="34" charset="0"/>
                <a:cs typeface="Arial" panose="020B0604020202020204" pitchFamily="34" charset="0"/>
              </a:rPr>
              <a:t>assess acceptability to community of</a:t>
            </a:r>
            <a:r>
              <a:rPr lang="en-AU" sz="2100" kern="100" dirty="0">
                <a:effectLst/>
                <a:latin typeface="Calibri" panose="020F0502020204030204" pitchFamily="34" charset="0"/>
                <a:ea typeface="Calibri" panose="020F0502020204030204" pitchFamily="34" charset="0"/>
                <a:cs typeface="Arial" panose="020B0604020202020204" pitchFamily="34" charset="0"/>
              </a:rPr>
              <a:t> the LDSS/N products distributed in Phase 3.</a:t>
            </a:r>
          </a:p>
          <a:p>
            <a:pPr marL="800100" lvl="1" indent="-342900">
              <a:buFont typeface="Arial" panose="020B0604020202020204" pitchFamily="34" charset="0"/>
              <a:buChar char="•"/>
            </a:pPr>
            <a:endParaRPr lang="en-AU" sz="2100" kern="100" dirty="0">
              <a:latin typeface="Calibri" panose="020F0502020204030204" pitchFamily="34" charset="0"/>
              <a:ea typeface="Calibri" panose="020F0502020204030204" pitchFamily="34" charset="0"/>
              <a:cs typeface="Arial" panose="020B0604020202020204" pitchFamily="34" charset="0"/>
            </a:endParaRPr>
          </a:p>
          <a:p>
            <a:pPr marL="800100" lvl="1" indent="-342900">
              <a:buFont typeface="Arial" panose="020B0604020202020204" pitchFamily="34" charset="0"/>
              <a:buChar char="•"/>
            </a:pPr>
            <a:r>
              <a:rPr lang="en-AU" sz="2100" kern="100" dirty="0">
                <a:latin typeface="Calibri" panose="020F0502020204030204" pitchFamily="34" charset="0"/>
                <a:ea typeface="Calibri" panose="020F0502020204030204" pitchFamily="34" charset="0"/>
                <a:cs typeface="Arial" panose="020B0604020202020204" pitchFamily="34" charset="0"/>
              </a:rPr>
              <a:t>The selected LDSS/N products will be available to all beneficiaries via the usual NSP program for the implementation period.</a:t>
            </a:r>
            <a:endParaRPr lang="en-AU" sz="2100" kern="100" dirty="0">
              <a:effectLst/>
              <a:latin typeface="Calibri" panose="020F0502020204030204" pitchFamily="34" charset="0"/>
              <a:ea typeface="Calibri" panose="020F0502020204030204" pitchFamily="34" charset="0"/>
              <a:cs typeface="Arial" panose="020B0604020202020204" pitchFamily="34" charset="0"/>
            </a:endParaRPr>
          </a:p>
          <a:p>
            <a:pPr marL="800100" lvl="1" indent="-342900">
              <a:buFont typeface="Arial" panose="020B0604020202020204" pitchFamily="34" charset="0"/>
              <a:buChar char="•"/>
            </a:pPr>
            <a:endParaRPr lang="en-AU" sz="2100" kern="100" dirty="0">
              <a:effectLst/>
              <a:latin typeface="Calibri" panose="020F0502020204030204" pitchFamily="34" charset="0"/>
              <a:ea typeface="Calibri" panose="020F0502020204030204" pitchFamily="34" charset="0"/>
              <a:cs typeface="Arial" panose="020B0604020202020204" pitchFamily="34" charset="0"/>
            </a:endParaRPr>
          </a:p>
          <a:p>
            <a:pPr marL="800100" lvl="1" indent="-342900">
              <a:buFont typeface="Arial" panose="020B0604020202020204" pitchFamily="34" charset="0"/>
              <a:buChar char="•"/>
            </a:pPr>
            <a:r>
              <a:rPr lang="en-AU" sz="2100" kern="100" dirty="0">
                <a:latin typeface="Calibri" panose="020F0502020204030204" pitchFamily="34" charset="0"/>
                <a:ea typeface="Calibri" panose="020F0502020204030204" pitchFamily="34" charset="0"/>
                <a:cs typeface="Arial" panose="020B0604020202020204" pitchFamily="34" charset="0"/>
              </a:rPr>
              <a:t>Toward the end of the implementation period, beneficiaries will be invited to a FGD – 25 participants in each study site – small FGD of 5-10 participants – duration 60-90 minutes – </a:t>
            </a:r>
            <a:r>
              <a:rPr lang="en-AU" sz="2100" kern="1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facilitated by trained community researcher and note taker</a:t>
            </a:r>
            <a:r>
              <a:rPr lang="en-AU" sz="2100" kern="100" dirty="0">
                <a:latin typeface="Calibri" panose="020F0502020204030204" pitchFamily="34" charset="0"/>
                <a:ea typeface="Calibri" panose="020F0502020204030204" pitchFamily="34" charset="0"/>
                <a:cs typeface="Arial" panose="020B0604020202020204" pitchFamily="34" charset="0"/>
              </a:rPr>
              <a:t>.</a:t>
            </a:r>
            <a:br>
              <a:rPr lang="en-AU" sz="2100" kern="100" dirty="0">
                <a:latin typeface="Calibri" panose="020F0502020204030204" pitchFamily="34" charset="0"/>
                <a:ea typeface="Calibri" panose="020F0502020204030204" pitchFamily="34" charset="0"/>
                <a:cs typeface="Arial" panose="020B0604020202020204" pitchFamily="34" charset="0"/>
              </a:rPr>
            </a:br>
            <a:br>
              <a:rPr lang="en-AU" sz="2100" kern="100" dirty="0">
                <a:effectLst/>
                <a:latin typeface="Calibri" panose="020F0502020204030204" pitchFamily="34" charset="0"/>
                <a:ea typeface="Calibri" panose="020F0502020204030204" pitchFamily="34" charset="0"/>
                <a:cs typeface="Arial" panose="020B0604020202020204" pitchFamily="34" charset="0"/>
              </a:rPr>
            </a:br>
            <a:endParaRPr lang="en-AU" sz="2100" kern="100" dirty="0">
              <a:effectLst/>
              <a:latin typeface="Calibri" panose="020F0502020204030204" pitchFamily="34" charset="0"/>
              <a:ea typeface="Calibri" panose="020F0502020204030204" pitchFamily="34" charset="0"/>
              <a:cs typeface="Arial" panose="020B0604020202020204" pitchFamily="34" charset="0"/>
            </a:endParaRPr>
          </a:p>
          <a:p>
            <a:pPr marL="800100" lvl="1" indent="-342900">
              <a:buFont typeface="Arial" panose="020B0604020202020204" pitchFamily="34" charset="0"/>
              <a:buChar char="•"/>
            </a:pPr>
            <a:r>
              <a:rPr lang="en-AU" sz="2100" kern="1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During FGD 3, </a:t>
            </a:r>
            <a:r>
              <a:rPr lang="en-AU" sz="2100" kern="100" dirty="0">
                <a:effectLst/>
                <a:latin typeface="Calibri" panose="020F0502020204030204" pitchFamily="34" charset="0"/>
                <a:ea typeface="Calibri" panose="020F0502020204030204" pitchFamily="34" charset="0"/>
                <a:cs typeface="Arial" panose="020B0604020202020204" pitchFamily="34" charset="0"/>
              </a:rPr>
              <a:t>participants’ will be asked about their experiences of using the LDSS/N products and report their overall impressions from using the products and if they used them all the time, only sometimes, whether they continued using them and whether they would use them in preference to other injecting equipment if they were made available ongoing or not, etc.</a:t>
            </a:r>
            <a:br>
              <a:rPr lang="en-AU" sz="2100" kern="100" dirty="0">
                <a:effectLst/>
                <a:latin typeface="Calibri" panose="020F0502020204030204" pitchFamily="34" charset="0"/>
                <a:ea typeface="Calibri" panose="020F0502020204030204" pitchFamily="34" charset="0"/>
                <a:cs typeface="Arial" panose="020B0604020202020204" pitchFamily="34" charset="0"/>
              </a:rPr>
            </a:br>
            <a:endParaRPr lang="en-AU" sz="2100" kern="100" dirty="0">
              <a:effectLst/>
              <a:latin typeface="Calibri" panose="020F0502020204030204" pitchFamily="34" charset="0"/>
              <a:ea typeface="Calibri" panose="020F0502020204030204" pitchFamily="34" charset="0"/>
              <a:cs typeface="Arial" panose="020B0604020202020204" pitchFamily="34" charset="0"/>
            </a:endParaRPr>
          </a:p>
          <a:p>
            <a:pPr marL="800100" lvl="1" indent="-342900">
              <a:buFont typeface="Arial" panose="020B0604020202020204" pitchFamily="34" charset="0"/>
              <a:buChar char="•"/>
            </a:pPr>
            <a:r>
              <a:rPr lang="en-AU" sz="2100" kern="100" dirty="0">
                <a:solidFill>
                  <a:srgbClr val="000000"/>
                </a:solidFill>
                <a:latin typeface="Calibri" panose="020F0502020204030204" pitchFamily="34" charset="0"/>
                <a:ea typeface="Calibri" panose="020F0502020204030204" pitchFamily="34" charset="0"/>
                <a:cs typeface="Arial" panose="020B0604020202020204" pitchFamily="34" charset="0"/>
              </a:rPr>
              <a:t>P</a:t>
            </a:r>
            <a:r>
              <a:rPr lang="en-AU" sz="2100" kern="1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articipants will also be asked about the value of knowledge mobilisation (IEC materials, etc), whether further materials/activities would be needed to support ongoing availability.</a:t>
            </a:r>
          </a:p>
          <a:p>
            <a:pPr lvl="1"/>
            <a:br>
              <a:rPr lang="en-AU" kern="100" dirty="0">
                <a:effectLst/>
                <a:latin typeface="Calibri" panose="020F0502020204030204" pitchFamily="34" charset="0"/>
                <a:ea typeface="Calibri" panose="020F0502020204030204" pitchFamily="34" charset="0"/>
                <a:cs typeface="Calibri" panose="020F0502020204030204" pitchFamily="34" charset="0"/>
              </a:rPr>
            </a:br>
            <a:endParaRPr lang="en-AU" kern="100" dirty="0">
              <a:effectLst/>
              <a:latin typeface="Calibri" panose="020F0502020204030204" pitchFamily="34" charset="0"/>
              <a:ea typeface="Calibri" panose="020F0502020204030204" pitchFamily="34" charset="0"/>
              <a:cs typeface="Calibri" panose="020F0502020204030204" pitchFamily="34" charset="0"/>
            </a:endParaRPr>
          </a:p>
          <a:p>
            <a:pPr lvl="1" algn="just"/>
            <a:endParaRPr lang="en-AU" kern="100" dirty="0">
              <a:effectLst/>
              <a:latin typeface="Calibri" panose="020F0502020204030204" pitchFamily="34" charset="0"/>
              <a:ea typeface="Calibri" panose="020F0502020204030204" pitchFamily="34" charset="0"/>
              <a:cs typeface="Arial" panose="020B0604020202020204" pitchFamily="34" charset="0"/>
            </a:endParaRPr>
          </a:p>
          <a:p>
            <a:pPr lvl="1"/>
            <a:endParaRPr lang="en-AU" sz="1800" kern="100" dirty="0">
              <a:effectLst/>
              <a:latin typeface="Calibri" panose="020F0502020204030204" pitchFamily="34" charset="0"/>
              <a:ea typeface="Calibri" panose="020F0502020204030204" pitchFamily="34" charset="0"/>
              <a:cs typeface="Arial" panose="020B0604020202020204" pitchFamily="34" charset="0"/>
            </a:endParaRPr>
          </a:p>
          <a:p>
            <a:pPr lvl="1"/>
            <a:br>
              <a:rPr lang="en-AU" b="1" kern="100" dirty="0">
                <a:effectLst/>
                <a:latin typeface="Calibri" panose="020F0502020204030204" pitchFamily="34" charset="0"/>
                <a:ea typeface="Calibri" panose="020F0502020204030204" pitchFamily="34" charset="0"/>
                <a:cs typeface="Times New Roman" panose="02020603050405020304" pitchFamily="18" charset="0"/>
              </a:rPr>
            </a:br>
            <a:endParaRPr lang="en-US" sz="2000" dirty="0">
              <a:effectLst/>
            </a:endParaRPr>
          </a:p>
        </p:txBody>
      </p:sp>
      <p:sp>
        <p:nvSpPr>
          <p:cNvPr id="31" name="Rectangle 30">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71445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328" name="Rectangle 13327">
            <a:extLst>
              <a:ext uri="{FF2B5EF4-FFF2-40B4-BE49-F238E27FC236}">
                <a16:creationId xmlns:a16="http://schemas.microsoft.com/office/drawing/2014/main" id="{22F15A2D-2324-487D-A02A-BF46C5C580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30" name="Freeform: Shape 13329">
            <a:extLst>
              <a:ext uri="{FF2B5EF4-FFF2-40B4-BE49-F238E27FC236}">
                <a16:creationId xmlns:a16="http://schemas.microsoft.com/office/drawing/2014/main" id="{17A7F34E-D418-47E2-9F86-2C45BBC312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332" name="Right Triangle 13331">
            <a:extLst>
              <a:ext uri="{FF2B5EF4-FFF2-40B4-BE49-F238E27FC236}">
                <a16:creationId xmlns:a16="http://schemas.microsoft.com/office/drawing/2014/main" id="{2AEAFA59-923A-4F54-8B49-44C970BCC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6E86287A-467A-6469-A2A0-F6558B10837A}"/>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2705637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3837</TotalTime>
  <Words>875</Words>
  <Application>Microsoft Macintosh PowerPoint</Application>
  <PresentationFormat>Widescreen</PresentationFormat>
  <Paragraphs>66</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Aptos</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Annie Madden</dc:creator>
  <cp:lastModifiedBy>Annie Madden</cp:lastModifiedBy>
  <cp:revision>28</cp:revision>
  <dcterms:created xsi:type="dcterms:W3CDTF">2023-04-05T06:27:25Z</dcterms:created>
  <dcterms:modified xsi:type="dcterms:W3CDTF">2024-03-20T08:21:22Z</dcterms:modified>
</cp:coreProperties>
</file>